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sldIdLst>
    <p:sldId id="257" r:id="rId2"/>
  </p:sldIdLst>
  <p:sldSz cx="30275213" cy="42803763"/>
  <p:notesSz cx="6858000" cy="9144000"/>
  <p:defaultTextStyle>
    <a:defPPr>
      <a:defRPr lang="fr-FR"/>
    </a:defPPr>
    <a:lvl1pPr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1pPr>
    <a:lvl2pPr marL="662796"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2pPr>
    <a:lvl3pPr marL="1325591"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3pPr>
    <a:lvl4pPr marL="1988387"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4pPr>
    <a:lvl5pPr marL="2651181" algn="l" rtl="0" eaLnBrk="0" fontAlgn="base" hangingPunct="0">
      <a:spcBef>
        <a:spcPct val="0"/>
      </a:spcBef>
      <a:spcAft>
        <a:spcPct val="0"/>
      </a:spcAft>
      <a:defRPr sz="3480" kern="1200">
        <a:solidFill>
          <a:schemeClr val="tx1"/>
        </a:solidFill>
        <a:latin typeface="Arial" charset="0"/>
        <a:ea typeface="ヒラギノ角ゴ Pro W3" charset="-128"/>
        <a:cs typeface="ヒラギノ角ゴ Pro W3" charset="-128"/>
      </a:defRPr>
    </a:lvl5pPr>
    <a:lvl6pPr marL="3313977" algn="l" defTabSz="662796" rtl="0" eaLnBrk="1" latinLnBrk="0" hangingPunct="1">
      <a:defRPr sz="3480" kern="1200">
        <a:solidFill>
          <a:schemeClr val="tx1"/>
        </a:solidFill>
        <a:latin typeface="Arial" charset="0"/>
        <a:ea typeface="ヒラギノ角ゴ Pro W3" charset="-128"/>
        <a:cs typeface="ヒラギノ角ゴ Pro W3" charset="-128"/>
      </a:defRPr>
    </a:lvl6pPr>
    <a:lvl7pPr marL="3976774" algn="l" defTabSz="662796" rtl="0" eaLnBrk="1" latinLnBrk="0" hangingPunct="1">
      <a:defRPr sz="3480" kern="1200">
        <a:solidFill>
          <a:schemeClr val="tx1"/>
        </a:solidFill>
        <a:latin typeface="Arial" charset="0"/>
        <a:ea typeface="ヒラギノ角ゴ Pro W3" charset="-128"/>
        <a:cs typeface="ヒラギノ角ゴ Pro W3" charset="-128"/>
      </a:defRPr>
    </a:lvl7pPr>
    <a:lvl8pPr marL="4639568" algn="l" defTabSz="662796" rtl="0" eaLnBrk="1" latinLnBrk="0" hangingPunct="1">
      <a:defRPr sz="3480" kern="1200">
        <a:solidFill>
          <a:schemeClr val="tx1"/>
        </a:solidFill>
        <a:latin typeface="Arial" charset="0"/>
        <a:ea typeface="ヒラギノ角ゴ Pro W3" charset="-128"/>
        <a:cs typeface="ヒラギノ角ゴ Pro W3" charset="-128"/>
      </a:defRPr>
    </a:lvl8pPr>
    <a:lvl9pPr marL="5302364" algn="l" defTabSz="662796" rtl="0" eaLnBrk="1" latinLnBrk="0" hangingPunct="1">
      <a:defRPr sz="3480" kern="1200">
        <a:solidFill>
          <a:schemeClr val="tx1"/>
        </a:solidFill>
        <a:latin typeface="Arial" charset="0"/>
        <a:ea typeface="ヒラギノ角ゴ Pro W3" charset="-128"/>
        <a:cs typeface="ヒラギノ角ゴ Pro W3" charset="-128"/>
      </a:defRPr>
    </a:lvl9pPr>
  </p:defaultTextStyle>
  <p:extLst>
    <p:ext uri="{EFAFB233-063F-42B5-8137-9DF3F51BA10A}">
      <p15:sldGuideLst xmlns:p15="http://schemas.microsoft.com/office/powerpoint/2012/main">
        <p15:guide id="1" orient="horz" pos="5350" userDrawn="1">
          <p15:clr>
            <a:srgbClr val="A4A3A4"/>
          </p15:clr>
        </p15:guide>
        <p15:guide id="2" pos="9535"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IMT" initials="IMT" lastIdx="3" clrIdx="0"/>
  <p:cmAuthor id="1" name="Institut Mines-Télécom" initials="Note" lastIdx="3" clrIdx="1"/>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8F11"/>
    <a:srgbClr val="526FF5"/>
    <a:srgbClr val="7CC377"/>
    <a:srgbClr val="A8B50A"/>
    <a:srgbClr val="BF1238"/>
    <a:srgbClr val="F89A1E"/>
    <a:srgbClr val="BFCF3E"/>
    <a:srgbClr val="B4C325"/>
    <a:srgbClr val="7E635A"/>
    <a:srgbClr val="6D504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386" autoAdjust="0"/>
    <p:restoredTop sz="96532" autoAdjust="0"/>
  </p:normalViewPr>
  <p:slideViewPr>
    <p:cSldViewPr showGuides="1">
      <p:cViewPr>
        <p:scale>
          <a:sx n="34" d="100"/>
          <a:sy n="34" d="100"/>
        </p:scale>
        <p:origin x="4144" y="-552"/>
      </p:cViewPr>
      <p:guideLst>
        <p:guide orient="horz" pos="5350"/>
        <p:guide pos="9535"/>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media/image1.png>
</file>

<file path=ppt/media/image10.tiff>
</file>

<file path=ppt/media/image11.tiff>
</file>

<file path=ppt/media/image12.tiff>
</file>

<file path=ppt/media/image13.tif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tif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pPr>
              <a:defRPr/>
            </a:pPr>
            <a:endParaRPr lang="fr-FR"/>
          </a:p>
        </p:txBody>
      </p:sp>
      <p:sp>
        <p:nvSpPr>
          <p:cNvPr id="3075"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pPr>
              <a:defRPr/>
            </a:pPr>
            <a:endParaRPr lang="fr-FR"/>
          </a:p>
        </p:txBody>
      </p:sp>
      <p:sp>
        <p:nvSpPr>
          <p:cNvPr id="13316" name="Rectangle 4"/>
          <p:cNvSpPr>
            <a:spLocks noGrp="1" noRot="1" noChangeAspect="1" noChangeArrowheads="1" noTextEdit="1"/>
          </p:cNvSpPr>
          <p:nvPr>
            <p:ph type="sldImg" idx="2"/>
          </p:nvPr>
        </p:nvSpPr>
        <p:spPr bwMode="auto">
          <a:xfrm>
            <a:off x="2216150" y="685800"/>
            <a:ext cx="24257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p>
        </p:txBody>
      </p:sp>
      <p:sp>
        <p:nvSpPr>
          <p:cNvPr id="307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pPr>
              <a:defRPr/>
            </a:pPr>
            <a:endParaRPr lang="fr-FR"/>
          </a:p>
        </p:txBody>
      </p:sp>
      <p:sp>
        <p:nvSpPr>
          <p:cNvPr id="307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pPr>
              <a:defRPr/>
            </a:pPr>
            <a:fld id="{919E8FE1-73A9-7F4B-8D4E-EC9CC0AF2E42}" type="slidenum">
              <a:rPr lang="fr-FR"/>
              <a:pPr>
                <a:defRPr/>
              </a:pPr>
              <a:t>‹#›</a:t>
            </a:fld>
            <a:endParaRPr lang="fr-FR"/>
          </a:p>
        </p:txBody>
      </p:sp>
    </p:spTree>
    <p:extLst>
      <p:ext uri="{BB962C8B-B14F-4D97-AF65-F5344CB8AC3E}">
        <p14:creationId xmlns:p14="http://schemas.microsoft.com/office/powerpoint/2010/main" val="8811624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740" kern="1200">
        <a:solidFill>
          <a:schemeClr val="tx1"/>
        </a:solidFill>
        <a:latin typeface="Arial" charset="0"/>
        <a:ea typeface="ヒラギノ角ゴ Pro W3" charset="-128"/>
        <a:cs typeface="ヒラギノ角ゴ Pro W3" charset="-128"/>
      </a:defRPr>
    </a:lvl1pPr>
    <a:lvl2pPr marL="662796"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2pPr>
    <a:lvl3pPr marL="1325591"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3pPr>
    <a:lvl4pPr marL="1988387"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4pPr>
    <a:lvl5pPr marL="2651181" algn="l" rtl="0" eaLnBrk="0" fontAlgn="base" hangingPunct="0">
      <a:spcBef>
        <a:spcPct val="30000"/>
      </a:spcBef>
      <a:spcAft>
        <a:spcPct val="0"/>
      </a:spcAft>
      <a:defRPr sz="1740" kern="1200">
        <a:solidFill>
          <a:schemeClr val="tx1"/>
        </a:solidFill>
        <a:latin typeface="Arial" charset="0"/>
        <a:ea typeface="ヒラギノ角ゴ Pro W3" charset="-128"/>
        <a:cs typeface="+mn-cs"/>
      </a:defRPr>
    </a:lvl5pPr>
    <a:lvl6pPr marL="3313977" algn="l" defTabSz="662796" rtl="0" eaLnBrk="1" latinLnBrk="0" hangingPunct="1">
      <a:defRPr sz="1740" kern="1200">
        <a:solidFill>
          <a:schemeClr val="tx1"/>
        </a:solidFill>
        <a:latin typeface="+mn-lt"/>
        <a:ea typeface="+mn-ea"/>
        <a:cs typeface="+mn-cs"/>
      </a:defRPr>
    </a:lvl6pPr>
    <a:lvl7pPr marL="3976774" algn="l" defTabSz="662796" rtl="0" eaLnBrk="1" latinLnBrk="0" hangingPunct="1">
      <a:defRPr sz="1740" kern="1200">
        <a:solidFill>
          <a:schemeClr val="tx1"/>
        </a:solidFill>
        <a:latin typeface="+mn-lt"/>
        <a:ea typeface="+mn-ea"/>
        <a:cs typeface="+mn-cs"/>
      </a:defRPr>
    </a:lvl7pPr>
    <a:lvl8pPr marL="4639568" algn="l" defTabSz="662796" rtl="0" eaLnBrk="1" latinLnBrk="0" hangingPunct="1">
      <a:defRPr sz="1740" kern="1200">
        <a:solidFill>
          <a:schemeClr val="tx1"/>
        </a:solidFill>
        <a:latin typeface="+mn-lt"/>
        <a:ea typeface="+mn-ea"/>
        <a:cs typeface="+mn-cs"/>
      </a:defRPr>
    </a:lvl8pPr>
    <a:lvl9pPr marL="5302364" algn="l" defTabSz="662796" rtl="0" eaLnBrk="1" latinLnBrk="0" hangingPunct="1">
      <a:defRPr sz="174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2269807" y="13295968"/>
            <a:ext cx="25735600" cy="9176953"/>
          </a:xfrm>
        </p:spPr>
        <p:txBody>
          <a:bodyPr/>
          <a:lstStyle/>
          <a:p>
            <a:r>
              <a:rPr lang="fr-FR"/>
              <a:t>Cliquez et modifiez le titre</a:t>
            </a:r>
          </a:p>
        </p:txBody>
      </p:sp>
      <p:sp>
        <p:nvSpPr>
          <p:cNvPr id="3" name="Sous-titre 2"/>
          <p:cNvSpPr>
            <a:spLocks noGrp="1"/>
          </p:cNvSpPr>
          <p:nvPr>
            <p:ph type="subTitle" idx="1"/>
          </p:nvPr>
        </p:nvSpPr>
        <p:spPr>
          <a:xfrm>
            <a:off x="4541839" y="24256409"/>
            <a:ext cx="21191535" cy="10936852"/>
          </a:xfrm>
        </p:spPr>
        <p:txBody>
          <a:bodyPr/>
          <a:lstStyle>
            <a:lvl1pPr marL="0" indent="0" algn="ctr">
              <a:buNone/>
              <a:defRPr/>
            </a:lvl1pPr>
            <a:lvl2pPr marL="640903" indent="0" algn="ctr">
              <a:buNone/>
              <a:defRPr/>
            </a:lvl2pPr>
            <a:lvl3pPr marL="1281806" indent="0" algn="ctr">
              <a:buNone/>
              <a:defRPr/>
            </a:lvl3pPr>
            <a:lvl4pPr marL="1922709" indent="0" algn="ctr">
              <a:buNone/>
              <a:defRPr/>
            </a:lvl4pPr>
            <a:lvl5pPr marL="2563612" indent="0" algn="ctr">
              <a:buNone/>
              <a:defRPr/>
            </a:lvl5pPr>
            <a:lvl6pPr marL="3204515" indent="0" algn="ctr">
              <a:buNone/>
              <a:defRPr/>
            </a:lvl6pPr>
            <a:lvl7pPr marL="3845418" indent="0" algn="ctr">
              <a:buNone/>
              <a:defRPr/>
            </a:lvl7pPr>
            <a:lvl8pPr marL="4486321" indent="0" algn="ctr">
              <a:buNone/>
              <a:defRPr/>
            </a:lvl8pPr>
            <a:lvl9pPr marL="5127224" indent="0" algn="ctr">
              <a:buNone/>
              <a:defRPr/>
            </a:lvl9pPr>
          </a:lstStyle>
          <a:p>
            <a:r>
              <a:rPr lang="fr-FR"/>
              <a:t>Cliquez pour modifier le style des sous-titres du masque</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F3618DBB-A609-6C4C-AE65-F4F039DDCBBA}" type="slidenum">
              <a:rPr lang="fr-FR"/>
              <a:pPr>
                <a:defRPr/>
              </a:pPr>
              <a:t>‹#›</a:t>
            </a:fld>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Espace réservé du texte vertical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6B883292-9D45-3B4D-A9BD-0054C93465C3}" type="slidenum">
              <a:rPr lang="fr-FR"/>
              <a:pPr>
                <a:defRPr/>
              </a:pPr>
              <a:t>‹#›</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21572063" y="0"/>
            <a:ext cx="6433344" cy="38047789"/>
          </a:xfrm>
        </p:spPr>
        <p:txBody>
          <a:bodyPr vert="eaVert"/>
          <a:lstStyle/>
          <a:p>
            <a:r>
              <a:rPr lang="fr-FR"/>
              <a:t>Cliquez et modifiez le titre</a:t>
            </a:r>
          </a:p>
        </p:txBody>
      </p:sp>
      <p:sp>
        <p:nvSpPr>
          <p:cNvPr id="3" name="Espace réservé du texte vertical 2"/>
          <p:cNvSpPr>
            <a:spLocks noGrp="1"/>
          </p:cNvSpPr>
          <p:nvPr>
            <p:ph type="body" orient="vert" idx="1"/>
          </p:nvPr>
        </p:nvSpPr>
        <p:spPr>
          <a:xfrm>
            <a:off x="2269809" y="0"/>
            <a:ext cx="19088627" cy="38047789"/>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BAD0EEBC-1641-B149-8682-47F2A1D53BB8}" type="slidenum">
              <a:rPr lang="fr-FR"/>
              <a:pPr>
                <a:defRPr/>
              </a:pPr>
              <a:t>‹#›</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Espace réservé du contenu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userDrawn="1">
            <p:ph type="dt" sz="half" idx="10"/>
          </p:nvPr>
        </p:nvSpPr>
        <p:spPr>
          <a:xfrm>
            <a:off x="2269809" y="38998515"/>
            <a:ext cx="6308727" cy="2854528"/>
          </a:xfrm>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6A238F6C-F8A5-F647-8AC7-5E73EDAF4A4E}" type="slidenum">
              <a:rPr lang="fr-FR"/>
              <a:pPr>
                <a:defRPr/>
              </a:pPr>
              <a:t>‹#›</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2392199" y="27504911"/>
            <a:ext cx="25733374" cy="8502247"/>
          </a:xfrm>
        </p:spPr>
        <p:txBody>
          <a:bodyPr anchor="t"/>
          <a:lstStyle>
            <a:lvl1pPr algn="l">
              <a:defRPr sz="5607" b="1" cap="all"/>
            </a:lvl1pPr>
          </a:lstStyle>
          <a:p>
            <a:r>
              <a:rPr lang="fr-FR"/>
              <a:t>Cliquez et modifiez le titre</a:t>
            </a:r>
          </a:p>
        </p:txBody>
      </p:sp>
      <p:sp>
        <p:nvSpPr>
          <p:cNvPr id="3" name="Espace réservé du texte 2"/>
          <p:cNvSpPr>
            <a:spLocks noGrp="1"/>
          </p:cNvSpPr>
          <p:nvPr>
            <p:ph type="body" idx="1"/>
          </p:nvPr>
        </p:nvSpPr>
        <p:spPr>
          <a:xfrm>
            <a:off x="2392199" y="18141586"/>
            <a:ext cx="25733374" cy="9363324"/>
          </a:xfrm>
        </p:spPr>
        <p:txBody>
          <a:bodyPr anchor="b"/>
          <a:lstStyle>
            <a:lvl1pPr marL="0" indent="0">
              <a:buNone/>
              <a:defRPr sz="2804"/>
            </a:lvl1pPr>
            <a:lvl2pPr marL="640903" indent="0">
              <a:buNone/>
              <a:defRPr sz="2523"/>
            </a:lvl2pPr>
            <a:lvl3pPr marL="1281806" indent="0">
              <a:buNone/>
              <a:defRPr sz="2243"/>
            </a:lvl3pPr>
            <a:lvl4pPr marL="1922709" indent="0">
              <a:buNone/>
              <a:defRPr sz="1963"/>
            </a:lvl4pPr>
            <a:lvl5pPr marL="2563612" indent="0">
              <a:buNone/>
              <a:defRPr sz="1963"/>
            </a:lvl5pPr>
            <a:lvl6pPr marL="3204515" indent="0">
              <a:buNone/>
              <a:defRPr sz="1963"/>
            </a:lvl6pPr>
            <a:lvl7pPr marL="3845418" indent="0">
              <a:buNone/>
              <a:defRPr sz="1963"/>
            </a:lvl7pPr>
            <a:lvl8pPr marL="4486321" indent="0">
              <a:buNone/>
              <a:defRPr sz="1963"/>
            </a:lvl8pPr>
            <a:lvl9pPr marL="5127224" indent="0">
              <a:buNone/>
              <a:defRPr sz="1963"/>
            </a:lvl9pPr>
          </a:lstStyle>
          <a:p>
            <a:pPr lvl="0"/>
            <a:r>
              <a:rPr lang="fr-FR"/>
              <a:t>Cliquez pour modifier les styles du texte du masque</a:t>
            </a:r>
          </a:p>
        </p:txBody>
      </p:sp>
      <p:sp>
        <p:nvSpPr>
          <p:cNvPr id="4"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5"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6" name="Rectangle 6"/>
          <p:cNvSpPr>
            <a:spLocks noGrp="1" noChangeArrowheads="1"/>
          </p:cNvSpPr>
          <p:nvPr userDrawn="1">
            <p:ph type="sldNum" sz="quarter" idx="12"/>
          </p:nvPr>
        </p:nvSpPr>
        <p:spPr>
          <a:ln/>
        </p:spPr>
        <p:txBody>
          <a:bodyPr/>
          <a:lstStyle>
            <a:lvl1pPr>
              <a:defRPr/>
            </a:lvl1pPr>
          </a:lstStyle>
          <a:p>
            <a:pPr>
              <a:defRPr/>
            </a:pPr>
            <a:fld id="{B0F92167-A23B-3C4D-A19D-25B8CB1D169B}" type="slidenum">
              <a:rPr lang="fr-FR"/>
              <a:pPr>
                <a:defRPr/>
              </a:pPr>
              <a:t>‹#›</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Espace réservé du contenu 2"/>
          <p:cNvSpPr>
            <a:spLocks noGrp="1"/>
          </p:cNvSpPr>
          <p:nvPr>
            <p:ph sz="half" idx="1"/>
          </p:nvPr>
        </p:nvSpPr>
        <p:spPr>
          <a:xfrm>
            <a:off x="2269808" y="12366477"/>
            <a:ext cx="12759873" cy="25681314"/>
          </a:xfrm>
        </p:spPr>
        <p:txBody>
          <a:bodyPr/>
          <a:lstStyle>
            <a:lvl1pPr>
              <a:defRPr sz="3925"/>
            </a:lvl1pPr>
            <a:lvl2pPr>
              <a:defRPr sz="3364"/>
            </a:lvl2pPr>
            <a:lvl3pPr>
              <a:defRPr sz="2804"/>
            </a:lvl3pPr>
            <a:lvl4pPr>
              <a:defRPr sz="2523"/>
            </a:lvl4pPr>
            <a:lvl5pPr>
              <a:defRPr sz="2523"/>
            </a:lvl5pPr>
            <a:lvl6pPr>
              <a:defRPr sz="2523"/>
            </a:lvl6pPr>
            <a:lvl7pPr>
              <a:defRPr sz="2523"/>
            </a:lvl7pPr>
            <a:lvl8pPr>
              <a:defRPr sz="2523"/>
            </a:lvl8pPr>
            <a:lvl9pPr>
              <a:defRPr sz="252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15243310" y="12366477"/>
            <a:ext cx="12762099" cy="25681314"/>
          </a:xfrm>
        </p:spPr>
        <p:txBody>
          <a:bodyPr/>
          <a:lstStyle>
            <a:lvl1pPr>
              <a:defRPr sz="3925"/>
            </a:lvl1pPr>
            <a:lvl2pPr>
              <a:defRPr sz="3364"/>
            </a:lvl2pPr>
            <a:lvl3pPr>
              <a:defRPr sz="2804"/>
            </a:lvl3pPr>
            <a:lvl4pPr>
              <a:defRPr sz="2523"/>
            </a:lvl4pPr>
            <a:lvl5pPr>
              <a:defRPr sz="2523"/>
            </a:lvl5pPr>
            <a:lvl6pPr>
              <a:defRPr sz="2523"/>
            </a:lvl6pPr>
            <a:lvl7pPr>
              <a:defRPr sz="2523"/>
            </a:lvl7pPr>
            <a:lvl8pPr>
              <a:defRPr sz="2523"/>
            </a:lvl8pPr>
            <a:lvl9pPr>
              <a:defRPr sz="252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6"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7" name="Rectangle 6"/>
          <p:cNvSpPr>
            <a:spLocks noGrp="1" noChangeArrowheads="1"/>
          </p:cNvSpPr>
          <p:nvPr userDrawn="1">
            <p:ph type="sldNum" sz="quarter" idx="12"/>
          </p:nvPr>
        </p:nvSpPr>
        <p:spPr>
          <a:ln/>
        </p:spPr>
        <p:txBody>
          <a:bodyPr/>
          <a:lstStyle>
            <a:lvl1pPr>
              <a:defRPr/>
            </a:lvl1pPr>
          </a:lstStyle>
          <a:p>
            <a:pPr>
              <a:defRPr/>
            </a:pPr>
            <a:fld id="{F81A99C8-7A69-4841-8334-964294B45750}" type="slidenum">
              <a:rPr lang="fr-FR"/>
              <a:pPr>
                <a:defRPr/>
              </a:pPr>
              <a:t>‹#›</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1513205" y="1715076"/>
            <a:ext cx="27248804" cy="7133961"/>
          </a:xfrm>
        </p:spPr>
        <p:txBody>
          <a:bodyPr/>
          <a:lstStyle>
            <a:lvl1pPr>
              <a:defRPr/>
            </a:lvl1pPr>
          </a:lstStyle>
          <a:p>
            <a:r>
              <a:rPr lang="fr-FR"/>
              <a:t>Cliquez et modifiez le titre</a:t>
            </a:r>
          </a:p>
        </p:txBody>
      </p:sp>
      <p:sp>
        <p:nvSpPr>
          <p:cNvPr id="3" name="Espace réservé du texte 2"/>
          <p:cNvSpPr>
            <a:spLocks noGrp="1"/>
          </p:cNvSpPr>
          <p:nvPr>
            <p:ph type="body" idx="1"/>
          </p:nvPr>
        </p:nvSpPr>
        <p:spPr>
          <a:xfrm>
            <a:off x="1513206" y="9580365"/>
            <a:ext cx="13376282" cy="3993979"/>
          </a:xfrm>
        </p:spPr>
        <p:txBody>
          <a:bodyPr anchor="b"/>
          <a:lstStyle>
            <a:lvl1pPr marL="0" indent="0">
              <a:buNone/>
              <a:defRPr sz="3364" b="1"/>
            </a:lvl1pPr>
            <a:lvl2pPr marL="640903" indent="0">
              <a:buNone/>
              <a:defRPr sz="2804" b="1"/>
            </a:lvl2pPr>
            <a:lvl3pPr marL="1281806" indent="0">
              <a:buNone/>
              <a:defRPr sz="2523" b="1"/>
            </a:lvl3pPr>
            <a:lvl4pPr marL="1922709" indent="0">
              <a:buNone/>
              <a:defRPr sz="2243" b="1"/>
            </a:lvl4pPr>
            <a:lvl5pPr marL="2563612" indent="0">
              <a:buNone/>
              <a:defRPr sz="2243" b="1"/>
            </a:lvl5pPr>
            <a:lvl6pPr marL="3204515" indent="0">
              <a:buNone/>
              <a:defRPr sz="2243" b="1"/>
            </a:lvl6pPr>
            <a:lvl7pPr marL="3845418" indent="0">
              <a:buNone/>
              <a:defRPr sz="2243" b="1"/>
            </a:lvl7pPr>
            <a:lvl8pPr marL="4486321" indent="0">
              <a:buNone/>
              <a:defRPr sz="2243" b="1"/>
            </a:lvl8pPr>
            <a:lvl9pPr marL="5127224" indent="0">
              <a:buNone/>
              <a:defRPr sz="2243" b="1"/>
            </a:lvl9pPr>
          </a:lstStyle>
          <a:p>
            <a:pPr lvl="0"/>
            <a:r>
              <a:rPr lang="fr-FR"/>
              <a:t>Cliquez pour modifier les styles du texte du masque</a:t>
            </a:r>
          </a:p>
        </p:txBody>
      </p:sp>
      <p:sp>
        <p:nvSpPr>
          <p:cNvPr id="4" name="Espace réservé du contenu 3"/>
          <p:cNvSpPr>
            <a:spLocks noGrp="1"/>
          </p:cNvSpPr>
          <p:nvPr>
            <p:ph sz="half" idx="2"/>
          </p:nvPr>
        </p:nvSpPr>
        <p:spPr>
          <a:xfrm>
            <a:off x="1513206" y="13574344"/>
            <a:ext cx="13376282" cy="24662177"/>
          </a:xfrm>
        </p:spPr>
        <p:txBody>
          <a:bodyPr/>
          <a:lstStyle>
            <a:lvl1pPr>
              <a:defRPr sz="3364"/>
            </a:lvl1pPr>
            <a:lvl2pPr>
              <a:defRPr sz="2804"/>
            </a:lvl2pPr>
            <a:lvl3pPr>
              <a:defRPr sz="2523"/>
            </a:lvl3pPr>
            <a:lvl4pPr>
              <a:defRPr sz="2243"/>
            </a:lvl4pPr>
            <a:lvl5pPr>
              <a:defRPr sz="2243"/>
            </a:lvl5pPr>
            <a:lvl6pPr>
              <a:defRPr sz="2243"/>
            </a:lvl6pPr>
            <a:lvl7pPr>
              <a:defRPr sz="2243"/>
            </a:lvl7pPr>
            <a:lvl8pPr>
              <a:defRPr sz="2243"/>
            </a:lvl8pPr>
            <a:lvl9pPr>
              <a:defRPr sz="224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15379054" y="9580365"/>
            <a:ext cx="13382957" cy="3993979"/>
          </a:xfrm>
        </p:spPr>
        <p:txBody>
          <a:bodyPr anchor="b"/>
          <a:lstStyle>
            <a:lvl1pPr marL="0" indent="0">
              <a:buNone/>
              <a:defRPr sz="3364" b="1"/>
            </a:lvl1pPr>
            <a:lvl2pPr marL="640903" indent="0">
              <a:buNone/>
              <a:defRPr sz="2804" b="1"/>
            </a:lvl2pPr>
            <a:lvl3pPr marL="1281806" indent="0">
              <a:buNone/>
              <a:defRPr sz="2523" b="1"/>
            </a:lvl3pPr>
            <a:lvl4pPr marL="1922709" indent="0">
              <a:buNone/>
              <a:defRPr sz="2243" b="1"/>
            </a:lvl4pPr>
            <a:lvl5pPr marL="2563612" indent="0">
              <a:buNone/>
              <a:defRPr sz="2243" b="1"/>
            </a:lvl5pPr>
            <a:lvl6pPr marL="3204515" indent="0">
              <a:buNone/>
              <a:defRPr sz="2243" b="1"/>
            </a:lvl6pPr>
            <a:lvl7pPr marL="3845418" indent="0">
              <a:buNone/>
              <a:defRPr sz="2243" b="1"/>
            </a:lvl7pPr>
            <a:lvl8pPr marL="4486321" indent="0">
              <a:buNone/>
              <a:defRPr sz="2243" b="1"/>
            </a:lvl8pPr>
            <a:lvl9pPr marL="5127224" indent="0">
              <a:buNone/>
              <a:defRPr sz="2243" b="1"/>
            </a:lvl9pPr>
          </a:lstStyle>
          <a:p>
            <a:pPr lvl="0"/>
            <a:r>
              <a:rPr lang="fr-FR"/>
              <a:t>Cliquez pour modifier les styles du texte du masque</a:t>
            </a:r>
          </a:p>
        </p:txBody>
      </p:sp>
      <p:sp>
        <p:nvSpPr>
          <p:cNvPr id="6" name="Espace réservé du contenu 5"/>
          <p:cNvSpPr>
            <a:spLocks noGrp="1"/>
          </p:cNvSpPr>
          <p:nvPr>
            <p:ph sz="quarter" idx="4"/>
          </p:nvPr>
        </p:nvSpPr>
        <p:spPr>
          <a:xfrm>
            <a:off x="15379054" y="13574344"/>
            <a:ext cx="13382957" cy="24662177"/>
          </a:xfrm>
        </p:spPr>
        <p:txBody>
          <a:bodyPr/>
          <a:lstStyle>
            <a:lvl1pPr>
              <a:defRPr sz="3364"/>
            </a:lvl1pPr>
            <a:lvl2pPr>
              <a:defRPr sz="2804"/>
            </a:lvl2pPr>
            <a:lvl3pPr>
              <a:defRPr sz="2523"/>
            </a:lvl3pPr>
            <a:lvl4pPr>
              <a:defRPr sz="2243"/>
            </a:lvl4pPr>
            <a:lvl5pPr>
              <a:defRPr sz="2243"/>
            </a:lvl5pPr>
            <a:lvl6pPr>
              <a:defRPr sz="2243"/>
            </a:lvl6pPr>
            <a:lvl7pPr>
              <a:defRPr sz="2243"/>
            </a:lvl7pPr>
            <a:lvl8pPr>
              <a:defRPr sz="2243"/>
            </a:lvl8pPr>
            <a:lvl9pPr>
              <a:defRPr sz="224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8"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9" name="Rectangle 6"/>
          <p:cNvSpPr>
            <a:spLocks noGrp="1" noChangeArrowheads="1"/>
          </p:cNvSpPr>
          <p:nvPr userDrawn="1">
            <p:ph type="sldNum" sz="quarter" idx="12"/>
          </p:nvPr>
        </p:nvSpPr>
        <p:spPr>
          <a:ln/>
        </p:spPr>
        <p:txBody>
          <a:bodyPr/>
          <a:lstStyle>
            <a:lvl1pPr>
              <a:defRPr/>
            </a:lvl1pPr>
          </a:lstStyle>
          <a:p>
            <a:pPr>
              <a:defRPr/>
            </a:pPr>
            <a:fld id="{B46413B6-E4FB-694D-9F28-20B6F5104259}" type="slidenum">
              <a:rPr lang="fr-FR"/>
              <a:pPr>
                <a:defRPr/>
              </a:pPr>
              <a:t>‹#›</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4"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5" name="Rectangle 6"/>
          <p:cNvSpPr>
            <a:spLocks noGrp="1" noChangeArrowheads="1"/>
          </p:cNvSpPr>
          <p:nvPr userDrawn="1">
            <p:ph type="sldNum" sz="quarter" idx="12"/>
          </p:nvPr>
        </p:nvSpPr>
        <p:spPr>
          <a:ln/>
        </p:spPr>
        <p:txBody>
          <a:bodyPr/>
          <a:lstStyle>
            <a:lvl1pPr>
              <a:defRPr/>
            </a:lvl1pPr>
          </a:lstStyle>
          <a:p>
            <a:pPr>
              <a:defRPr/>
            </a:pPr>
            <a:fld id="{ECC342CB-0C65-5F4F-9C0C-853269F95ED0}" type="slidenum">
              <a:rPr lang="fr-FR"/>
              <a:pPr>
                <a:defRPr/>
              </a:pPr>
              <a:t>‹#›</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3"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4" name="Rectangle 6"/>
          <p:cNvSpPr>
            <a:spLocks noGrp="1" noChangeArrowheads="1"/>
          </p:cNvSpPr>
          <p:nvPr userDrawn="1">
            <p:ph type="sldNum" sz="quarter" idx="12"/>
          </p:nvPr>
        </p:nvSpPr>
        <p:spPr>
          <a:ln/>
        </p:spPr>
        <p:txBody>
          <a:bodyPr/>
          <a:lstStyle>
            <a:lvl1pPr>
              <a:defRPr/>
            </a:lvl1pPr>
          </a:lstStyle>
          <a:p>
            <a:pPr>
              <a:defRPr/>
            </a:pPr>
            <a:fld id="{31C6928A-FD25-224E-9BEC-25812EA1FE44}" type="slidenum">
              <a:rPr lang="fr-FR"/>
              <a:pPr>
                <a:defRPr/>
              </a:pPr>
              <a:t>‹#›</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513204" y="1703281"/>
            <a:ext cx="9960445" cy="7254276"/>
          </a:xfrm>
        </p:spPr>
        <p:txBody>
          <a:bodyPr anchor="b"/>
          <a:lstStyle>
            <a:lvl1pPr algn="l">
              <a:defRPr sz="2804" b="1"/>
            </a:lvl1pPr>
          </a:lstStyle>
          <a:p>
            <a:r>
              <a:rPr lang="fr-FR"/>
              <a:t>Cliquez et modifiez le titre</a:t>
            </a:r>
          </a:p>
        </p:txBody>
      </p:sp>
      <p:sp>
        <p:nvSpPr>
          <p:cNvPr id="3" name="Espace réservé du contenu 2"/>
          <p:cNvSpPr>
            <a:spLocks noGrp="1"/>
          </p:cNvSpPr>
          <p:nvPr>
            <p:ph idx="1"/>
          </p:nvPr>
        </p:nvSpPr>
        <p:spPr>
          <a:xfrm>
            <a:off x="11836376" y="1703281"/>
            <a:ext cx="16925635" cy="36533238"/>
          </a:xfrm>
        </p:spPr>
        <p:txBody>
          <a:bodyPr/>
          <a:lstStyle>
            <a:lvl1pPr>
              <a:defRPr sz="4486"/>
            </a:lvl1pPr>
            <a:lvl2pPr>
              <a:defRPr sz="3925"/>
            </a:lvl2pPr>
            <a:lvl3pPr>
              <a:defRPr sz="3364"/>
            </a:lvl3pPr>
            <a:lvl4pPr>
              <a:defRPr sz="2804"/>
            </a:lvl4pPr>
            <a:lvl5pPr>
              <a:defRPr sz="2804"/>
            </a:lvl5pPr>
            <a:lvl6pPr>
              <a:defRPr sz="2804"/>
            </a:lvl6pPr>
            <a:lvl7pPr>
              <a:defRPr sz="2804"/>
            </a:lvl7pPr>
            <a:lvl8pPr>
              <a:defRPr sz="2804"/>
            </a:lvl8pPr>
            <a:lvl9pPr>
              <a:defRPr sz="2804"/>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1513204" y="8957556"/>
            <a:ext cx="9960445" cy="29278962"/>
          </a:xfrm>
        </p:spPr>
        <p:txBody>
          <a:bodyPr/>
          <a:lstStyle>
            <a:lvl1pPr marL="0" indent="0">
              <a:buNone/>
              <a:defRPr sz="1963"/>
            </a:lvl1pPr>
            <a:lvl2pPr marL="640903" indent="0">
              <a:buNone/>
              <a:defRPr sz="1682"/>
            </a:lvl2pPr>
            <a:lvl3pPr marL="1281806" indent="0">
              <a:buNone/>
              <a:defRPr sz="1402"/>
            </a:lvl3pPr>
            <a:lvl4pPr marL="1922709" indent="0">
              <a:buNone/>
              <a:defRPr sz="1262"/>
            </a:lvl4pPr>
            <a:lvl5pPr marL="2563612" indent="0">
              <a:buNone/>
              <a:defRPr sz="1262"/>
            </a:lvl5pPr>
            <a:lvl6pPr marL="3204515" indent="0">
              <a:buNone/>
              <a:defRPr sz="1262"/>
            </a:lvl6pPr>
            <a:lvl7pPr marL="3845418" indent="0">
              <a:buNone/>
              <a:defRPr sz="1262"/>
            </a:lvl7pPr>
            <a:lvl8pPr marL="4486321" indent="0">
              <a:buNone/>
              <a:defRPr sz="1262"/>
            </a:lvl8pPr>
            <a:lvl9pPr marL="5127224" indent="0">
              <a:buNone/>
              <a:defRPr sz="1262"/>
            </a:lvl9pPr>
          </a:lstStyle>
          <a:p>
            <a:pPr lvl="0"/>
            <a:r>
              <a:rPr lang="fr-FR"/>
              <a:t>Cliquez pour modifier les styles du texte du masque</a:t>
            </a:r>
          </a:p>
        </p:txBody>
      </p:sp>
      <p:sp>
        <p:nvSpPr>
          <p:cNvPr id="5"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6"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7" name="Rectangle 6"/>
          <p:cNvSpPr>
            <a:spLocks noGrp="1" noChangeArrowheads="1"/>
          </p:cNvSpPr>
          <p:nvPr userDrawn="1">
            <p:ph type="sldNum" sz="quarter" idx="12"/>
          </p:nvPr>
        </p:nvSpPr>
        <p:spPr>
          <a:ln/>
        </p:spPr>
        <p:txBody>
          <a:bodyPr/>
          <a:lstStyle>
            <a:lvl1pPr>
              <a:defRPr/>
            </a:lvl1pPr>
          </a:lstStyle>
          <a:p>
            <a:pPr>
              <a:defRPr/>
            </a:pPr>
            <a:fld id="{90B6556E-4DA8-E942-9294-DBB56DFE0086}" type="slidenum">
              <a:rPr lang="fr-FR"/>
              <a:pPr>
                <a:defRPr/>
              </a:pPr>
              <a:t>‹#›</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5934878" y="29963108"/>
            <a:ext cx="18165127" cy="3536311"/>
          </a:xfrm>
        </p:spPr>
        <p:txBody>
          <a:bodyPr anchor="b"/>
          <a:lstStyle>
            <a:lvl1pPr algn="l">
              <a:defRPr sz="2804" b="1"/>
            </a:lvl1pPr>
          </a:lstStyle>
          <a:p>
            <a:r>
              <a:rPr lang="fr-FR"/>
              <a:t>Cliquez et modifiez le titre</a:t>
            </a:r>
          </a:p>
        </p:txBody>
      </p:sp>
      <p:sp>
        <p:nvSpPr>
          <p:cNvPr id="3" name="Espace réservé pour une image  2"/>
          <p:cNvSpPr>
            <a:spLocks noGrp="1"/>
          </p:cNvSpPr>
          <p:nvPr>
            <p:ph type="pic" idx="1"/>
          </p:nvPr>
        </p:nvSpPr>
        <p:spPr>
          <a:xfrm>
            <a:off x="5934878" y="3824124"/>
            <a:ext cx="18165127" cy="25683673"/>
          </a:xfrm>
        </p:spPr>
        <p:txBody>
          <a:bodyPr/>
          <a:lstStyle>
            <a:lvl1pPr marL="0" indent="0">
              <a:buNone/>
              <a:defRPr sz="4486"/>
            </a:lvl1pPr>
            <a:lvl2pPr marL="640903" indent="0">
              <a:buNone/>
              <a:defRPr sz="3925"/>
            </a:lvl2pPr>
            <a:lvl3pPr marL="1281806" indent="0">
              <a:buNone/>
              <a:defRPr sz="3364"/>
            </a:lvl3pPr>
            <a:lvl4pPr marL="1922709" indent="0">
              <a:buNone/>
              <a:defRPr sz="2804"/>
            </a:lvl4pPr>
            <a:lvl5pPr marL="2563612" indent="0">
              <a:buNone/>
              <a:defRPr sz="2804"/>
            </a:lvl5pPr>
            <a:lvl6pPr marL="3204515" indent="0">
              <a:buNone/>
              <a:defRPr sz="2804"/>
            </a:lvl6pPr>
            <a:lvl7pPr marL="3845418" indent="0">
              <a:buNone/>
              <a:defRPr sz="2804"/>
            </a:lvl7pPr>
            <a:lvl8pPr marL="4486321" indent="0">
              <a:buNone/>
              <a:defRPr sz="2804"/>
            </a:lvl8pPr>
            <a:lvl9pPr marL="5127224" indent="0">
              <a:buNone/>
              <a:defRPr sz="2804"/>
            </a:lvl9pPr>
          </a:lstStyle>
          <a:p>
            <a:pPr lvl="0"/>
            <a:endParaRPr lang="fr-FR" noProof="0"/>
          </a:p>
        </p:txBody>
      </p:sp>
      <p:sp>
        <p:nvSpPr>
          <p:cNvPr id="4" name="Espace réservé du texte 3"/>
          <p:cNvSpPr>
            <a:spLocks noGrp="1"/>
          </p:cNvSpPr>
          <p:nvPr>
            <p:ph type="body" sz="half" idx="2"/>
          </p:nvPr>
        </p:nvSpPr>
        <p:spPr>
          <a:xfrm>
            <a:off x="5934878" y="33499420"/>
            <a:ext cx="18165127" cy="5024913"/>
          </a:xfrm>
        </p:spPr>
        <p:txBody>
          <a:bodyPr/>
          <a:lstStyle>
            <a:lvl1pPr marL="0" indent="0">
              <a:buNone/>
              <a:defRPr sz="1963"/>
            </a:lvl1pPr>
            <a:lvl2pPr marL="640903" indent="0">
              <a:buNone/>
              <a:defRPr sz="1682"/>
            </a:lvl2pPr>
            <a:lvl3pPr marL="1281806" indent="0">
              <a:buNone/>
              <a:defRPr sz="1402"/>
            </a:lvl3pPr>
            <a:lvl4pPr marL="1922709" indent="0">
              <a:buNone/>
              <a:defRPr sz="1262"/>
            </a:lvl4pPr>
            <a:lvl5pPr marL="2563612" indent="0">
              <a:buNone/>
              <a:defRPr sz="1262"/>
            </a:lvl5pPr>
            <a:lvl6pPr marL="3204515" indent="0">
              <a:buNone/>
              <a:defRPr sz="1262"/>
            </a:lvl6pPr>
            <a:lvl7pPr marL="3845418" indent="0">
              <a:buNone/>
              <a:defRPr sz="1262"/>
            </a:lvl7pPr>
            <a:lvl8pPr marL="4486321" indent="0">
              <a:buNone/>
              <a:defRPr sz="1262"/>
            </a:lvl8pPr>
            <a:lvl9pPr marL="5127224" indent="0">
              <a:buNone/>
              <a:defRPr sz="1262"/>
            </a:lvl9pPr>
          </a:lstStyle>
          <a:p>
            <a:pPr lvl="0"/>
            <a:r>
              <a:rPr lang="fr-FR"/>
              <a:t>Cliquez pour modifier les styles du texte du masque</a:t>
            </a:r>
          </a:p>
        </p:txBody>
      </p:sp>
      <p:sp>
        <p:nvSpPr>
          <p:cNvPr id="5" name="Rectangle 4"/>
          <p:cNvSpPr>
            <a:spLocks noGrp="1" noChangeArrowheads="1"/>
          </p:cNvSpPr>
          <p:nvPr userDrawn="1">
            <p:ph type="dt" sz="half" idx="10"/>
          </p:nvPr>
        </p:nvSpPr>
        <p:spPr>
          <a:ln/>
        </p:spPr>
        <p:txBody>
          <a:bodyPr/>
          <a:lstStyle>
            <a:lvl1pPr>
              <a:defRPr/>
            </a:lvl1pPr>
          </a:lstStyle>
          <a:p>
            <a:pPr>
              <a:defRPr/>
            </a:pPr>
            <a:endParaRPr lang="fr-FR"/>
          </a:p>
        </p:txBody>
      </p:sp>
      <p:sp>
        <p:nvSpPr>
          <p:cNvPr id="6" name="Rectangle 5"/>
          <p:cNvSpPr>
            <a:spLocks noGrp="1" noChangeArrowheads="1"/>
          </p:cNvSpPr>
          <p:nvPr userDrawn="1">
            <p:ph type="ftr" sz="quarter" idx="11"/>
          </p:nvPr>
        </p:nvSpPr>
        <p:spPr>
          <a:ln/>
        </p:spPr>
        <p:txBody>
          <a:bodyPr/>
          <a:lstStyle>
            <a:lvl1pPr>
              <a:defRPr/>
            </a:lvl1pPr>
          </a:lstStyle>
          <a:p>
            <a:pPr>
              <a:defRPr/>
            </a:pPr>
            <a:endParaRPr lang="fr-FR"/>
          </a:p>
        </p:txBody>
      </p:sp>
      <p:sp>
        <p:nvSpPr>
          <p:cNvPr id="7" name="Rectangle 6"/>
          <p:cNvSpPr>
            <a:spLocks noGrp="1" noChangeArrowheads="1"/>
          </p:cNvSpPr>
          <p:nvPr userDrawn="1">
            <p:ph type="sldNum" sz="quarter" idx="12"/>
          </p:nvPr>
        </p:nvSpPr>
        <p:spPr>
          <a:ln/>
        </p:spPr>
        <p:txBody>
          <a:bodyPr/>
          <a:lstStyle>
            <a:lvl1pPr>
              <a:defRPr/>
            </a:lvl1pPr>
          </a:lstStyle>
          <a:p>
            <a:pPr>
              <a:defRPr/>
            </a:pPr>
            <a:fld id="{5B1576D0-2758-A04E-A3AE-16CDB9CACDBF}" type="slidenum">
              <a:rPr lang="fr-FR"/>
              <a:pPr>
                <a:defRPr/>
              </a:pPr>
              <a:t>‹#›</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p:cNvSpPr/>
          <p:nvPr/>
        </p:nvSpPr>
        <p:spPr bwMode="auto">
          <a:xfrm rot="16200000">
            <a:off x="14484142" y="27007972"/>
            <a:ext cx="1306933" cy="30275214"/>
          </a:xfrm>
          <a:prstGeom prst="rect">
            <a:avLst/>
          </a:prstGeom>
          <a:solidFill>
            <a:srgbClr val="BF1238"/>
          </a:solidFill>
          <a:ln>
            <a:noFill/>
          </a:ln>
          <a:effectLst/>
        </p:spPr>
        <p:style>
          <a:lnRef idx="1">
            <a:schemeClr val="accent1"/>
          </a:lnRef>
          <a:fillRef idx="3">
            <a:schemeClr val="accent1"/>
          </a:fillRef>
          <a:effectRef idx="2">
            <a:schemeClr val="accent1"/>
          </a:effectRef>
          <a:fontRef idx="minor">
            <a:schemeClr val="lt1"/>
          </a:fontRef>
        </p:style>
      </p:sp>
      <p:grpSp>
        <p:nvGrpSpPr>
          <p:cNvPr id="1030" name="Group 21"/>
          <p:cNvGrpSpPr>
            <a:grpSpLocks/>
          </p:cNvGrpSpPr>
          <p:nvPr/>
        </p:nvGrpSpPr>
        <p:grpSpPr bwMode="auto">
          <a:xfrm>
            <a:off x="1" y="2105"/>
            <a:ext cx="22554429" cy="5134575"/>
            <a:chOff x="0" y="0"/>
            <a:chExt cx="9648" cy="2494"/>
          </a:xfrm>
          <a:solidFill>
            <a:srgbClr val="BF1238"/>
          </a:solidFill>
        </p:grpSpPr>
        <p:grpSp>
          <p:nvGrpSpPr>
            <p:cNvPr id="1040" name="Group 10"/>
            <p:cNvGrpSpPr>
              <a:grpSpLocks/>
            </p:cNvGrpSpPr>
            <p:nvPr userDrawn="1"/>
          </p:nvGrpSpPr>
          <p:grpSpPr bwMode="auto">
            <a:xfrm>
              <a:off x="0" y="0"/>
              <a:ext cx="9648" cy="2494"/>
              <a:chOff x="0" y="0"/>
              <a:chExt cx="9648" cy="2494"/>
            </a:xfrm>
            <a:grpFill/>
          </p:grpSpPr>
          <p:sp>
            <p:nvSpPr>
              <p:cNvPr id="2" name="AutoShape 8"/>
              <p:cNvSpPr>
                <a:spLocks noChangeArrowheads="1"/>
              </p:cNvSpPr>
              <p:nvPr userDrawn="1"/>
            </p:nvSpPr>
            <p:spPr bwMode="auto">
              <a:xfrm>
                <a:off x="2736" y="0"/>
                <a:ext cx="6912" cy="2494"/>
              </a:xfrm>
              <a:prstGeom prst="roundRect">
                <a:avLst>
                  <a:gd name="adj" fmla="val 8257"/>
                </a:avLst>
              </a:prstGeom>
              <a:grpFill/>
              <a:ln w="9525">
                <a:noFill/>
                <a:round/>
                <a:headEnd/>
                <a:tailEnd/>
              </a:ln>
            </p:spPr>
            <p:txBody>
              <a:bodyPr wrap="none" anchor="ctr">
                <a:prstTxWarp prst="textNoShape">
                  <a:avLst/>
                </a:prstTxWarp>
              </a:bodyPr>
              <a:lstStyle/>
              <a:p>
                <a:pPr>
                  <a:defRPr/>
                </a:pPr>
                <a:endParaRPr lang="fr-FR" sz="4878"/>
              </a:p>
            </p:txBody>
          </p:sp>
          <p:sp>
            <p:nvSpPr>
              <p:cNvPr id="3" name="Rectangle 9"/>
              <p:cNvSpPr>
                <a:spLocks noChangeArrowheads="1"/>
              </p:cNvSpPr>
              <p:nvPr userDrawn="1"/>
            </p:nvSpPr>
            <p:spPr bwMode="auto">
              <a:xfrm>
                <a:off x="0" y="0"/>
                <a:ext cx="3401" cy="2494"/>
              </a:xfrm>
              <a:prstGeom prst="rect">
                <a:avLst/>
              </a:prstGeom>
              <a:grpFill/>
              <a:ln w="9525">
                <a:noFill/>
                <a:miter lim="800000"/>
                <a:headEnd/>
                <a:tailEnd/>
              </a:ln>
            </p:spPr>
            <p:txBody>
              <a:bodyPr wrap="none" anchor="ctr">
                <a:prstTxWarp prst="textNoShape">
                  <a:avLst/>
                </a:prstTxWarp>
              </a:bodyPr>
              <a:lstStyle/>
              <a:p>
                <a:pPr>
                  <a:defRPr/>
                </a:pPr>
                <a:endParaRPr lang="fr-FR" sz="4878"/>
              </a:p>
            </p:txBody>
          </p:sp>
        </p:grpSp>
        <p:sp>
          <p:nvSpPr>
            <p:cNvPr id="1043" name="Rectangle 19"/>
            <p:cNvSpPr>
              <a:spLocks noChangeArrowheads="1"/>
            </p:cNvSpPr>
            <p:nvPr userDrawn="1"/>
          </p:nvSpPr>
          <p:spPr bwMode="auto">
            <a:xfrm>
              <a:off x="4224" y="0"/>
              <a:ext cx="5424" cy="1056"/>
            </a:xfrm>
            <a:prstGeom prst="rect">
              <a:avLst/>
            </a:prstGeom>
            <a:grpFill/>
            <a:ln w="9525">
              <a:noFill/>
              <a:miter lim="800000"/>
              <a:headEnd/>
              <a:tailEnd/>
            </a:ln>
          </p:spPr>
          <p:txBody>
            <a:bodyPr wrap="none" anchor="ctr">
              <a:prstTxWarp prst="textNoShape">
                <a:avLst/>
              </a:prstTxWarp>
            </a:bodyPr>
            <a:lstStyle/>
            <a:p>
              <a:pPr>
                <a:defRPr/>
              </a:pPr>
              <a:endParaRPr lang="fr-FR" sz="4878"/>
            </a:p>
          </p:txBody>
        </p:sp>
      </p:grpSp>
      <p:sp>
        <p:nvSpPr>
          <p:cNvPr id="1031" name="Rectangle 3"/>
          <p:cNvSpPr>
            <a:spLocks noGrp="1" noChangeArrowheads="1"/>
          </p:cNvSpPr>
          <p:nvPr>
            <p:ph type="body" idx="1"/>
          </p:nvPr>
        </p:nvSpPr>
        <p:spPr bwMode="auto">
          <a:xfrm>
            <a:off x="2269807" y="12366477"/>
            <a:ext cx="25735600" cy="25681314"/>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p:ph type="dt" sz="half" idx="2"/>
          </p:nvPr>
        </p:nvSpPr>
        <p:spPr bwMode="auto">
          <a:xfrm>
            <a:off x="2269809" y="38998515"/>
            <a:ext cx="6308727" cy="2854528"/>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lvl1pPr>
              <a:defRPr sz="6168"/>
            </a:lvl1pPr>
          </a:lstStyle>
          <a:p>
            <a:pPr>
              <a:defRPr/>
            </a:pPr>
            <a:endParaRPr lang="fr-FR"/>
          </a:p>
        </p:txBody>
      </p:sp>
      <p:sp>
        <p:nvSpPr>
          <p:cNvPr id="1029" name="Rectangle 5"/>
          <p:cNvSpPr>
            <a:spLocks noGrp="1" noChangeArrowheads="1"/>
          </p:cNvSpPr>
          <p:nvPr>
            <p:ph type="ftr" sz="quarter" idx="3"/>
          </p:nvPr>
        </p:nvSpPr>
        <p:spPr bwMode="auto">
          <a:xfrm>
            <a:off x="10343197" y="38998515"/>
            <a:ext cx="9588820" cy="2854528"/>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lvl1pPr algn="ctr">
              <a:defRPr sz="6168"/>
            </a:lvl1pPr>
          </a:lstStyle>
          <a:p>
            <a:pPr>
              <a:defRPr/>
            </a:pPr>
            <a:endParaRPr lang="fr-FR"/>
          </a:p>
        </p:txBody>
      </p:sp>
      <p:sp>
        <p:nvSpPr>
          <p:cNvPr id="5" name="Rectangle 6"/>
          <p:cNvSpPr>
            <a:spLocks noGrp="1" noChangeArrowheads="1"/>
          </p:cNvSpPr>
          <p:nvPr>
            <p:ph type="sldNum" sz="quarter" idx="4"/>
          </p:nvPr>
        </p:nvSpPr>
        <p:spPr bwMode="auto">
          <a:xfrm>
            <a:off x="21696681" y="38998515"/>
            <a:ext cx="6308727" cy="2854528"/>
          </a:xfrm>
          <a:prstGeom prst="rect">
            <a:avLst/>
          </a:prstGeom>
          <a:noFill/>
          <a:ln w="9525">
            <a:noFill/>
            <a:miter lim="800000"/>
            <a:headEnd/>
            <a:tailEnd/>
          </a:ln>
        </p:spPr>
        <p:txBody>
          <a:bodyPr vert="horz" wrap="square" lIns="288009" tIns="144004" rIns="288009" bIns="144004" numCol="1" anchor="t" anchorCtr="0" compatLnSpc="1">
            <a:prstTxWarp prst="textNoShape">
              <a:avLst/>
            </a:prstTxWarp>
          </a:bodyPr>
          <a:lstStyle>
            <a:lvl1pPr algn="r">
              <a:defRPr sz="6168"/>
            </a:lvl1pPr>
          </a:lstStyle>
          <a:p>
            <a:pPr>
              <a:defRPr/>
            </a:pPr>
            <a:fld id="{69466F48-5A00-C344-9631-A4FFAF03AC20}" type="slidenum">
              <a:rPr lang="fr-FR"/>
              <a:pPr>
                <a:defRPr/>
              </a:pPr>
              <a:t>‹#›</a:t>
            </a:fld>
            <a:endParaRPr lang="fr-FR"/>
          </a:p>
        </p:txBody>
      </p:sp>
      <p:sp>
        <p:nvSpPr>
          <p:cNvPr id="1035" name="Rectangle 2"/>
          <p:cNvSpPr>
            <a:spLocks noGrp="1" noChangeArrowheads="1"/>
          </p:cNvSpPr>
          <p:nvPr>
            <p:ph type="title"/>
          </p:nvPr>
        </p:nvSpPr>
        <p:spPr bwMode="auto">
          <a:xfrm>
            <a:off x="6302051" y="0"/>
            <a:ext cx="15060833" cy="5888348"/>
          </a:xfrm>
          <a:prstGeom prst="rect">
            <a:avLst/>
          </a:prstGeom>
          <a:noFill/>
          <a:ln w="9525">
            <a:noFill/>
            <a:miter lim="800000"/>
            <a:headEnd/>
            <a:tailEnd/>
          </a:ln>
        </p:spPr>
        <p:txBody>
          <a:bodyPr vert="horz" wrap="square" lIns="288009" tIns="144004" rIns="288009" bIns="144004" numCol="1" anchor="ctr" anchorCtr="0" compatLnSpc="1">
            <a:prstTxWarp prst="textNoShape">
              <a:avLst/>
            </a:prstTxWarp>
          </a:bodyPr>
          <a:lstStyle/>
          <a:p>
            <a:pPr lvl="0"/>
            <a:r>
              <a:rPr lang="fr-FR" dirty="0"/>
              <a:t>Cliquez et modifiez le titre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036799" rtl="0" eaLnBrk="0" fontAlgn="base" hangingPunct="0">
        <a:spcBef>
          <a:spcPct val="0"/>
        </a:spcBef>
        <a:spcAft>
          <a:spcPct val="0"/>
        </a:spcAft>
        <a:defRPr sz="7990">
          <a:solidFill>
            <a:schemeClr val="bg1"/>
          </a:solidFill>
          <a:latin typeface="+mj-lt"/>
          <a:ea typeface="+mj-ea"/>
          <a:cs typeface="+mj-cs"/>
        </a:defRPr>
      </a:lvl1pPr>
      <a:lvl2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2pPr>
      <a:lvl3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3pPr>
      <a:lvl4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4pPr>
      <a:lvl5pPr algn="l" defTabSz="4036799" rtl="0" eaLnBrk="0" fontAlgn="base" hangingPunct="0">
        <a:spcBef>
          <a:spcPct val="0"/>
        </a:spcBef>
        <a:spcAft>
          <a:spcPct val="0"/>
        </a:spcAft>
        <a:defRPr sz="7990">
          <a:solidFill>
            <a:schemeClr val="bg1"/>
          </a:solidFill>
          <a:latin typeface="Arial Bold" pitchFamily="80" charset="0"/>
          <a:ea typeface="ヒラギノ角ゴ Pro W3" charset="-128"/>
          <a:cs typeface="ヒラギノ角ゴ Pro W3" charset="-128"/>
        </a:defRPr>
      </a:lvl5pPr>
      <a:lvl6pPr marL="640903"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6pPr>
      <a:lvl7pPr marL="1281806"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7pPr>
      <a:lvl8pPr marL="1922709"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8pPr>
      <a:lvl9pPr marL="2563612" algn="l" defTabSz="4036799" rtl="0" fontAlgn="base">
        <a:spcBef>
          <a:spcPct val="0"/>
        </a:spcBef>
        <a:spcAft>
          <a:spcPct val="0"/>
        </a:spcAft>
        <a:defRPr sz="7990">
          <a:solidFill>
            <a:schemeClr val="bg1"/>
          </a:solidFill>
          <a:latin typeface="Arial Bold" pitchFamily="80" charset="0"/>
          <a:ea typeface="ヒラギノ角ゴ Pro W3" charset="-128"/>
          <a:cs typeface="ヒラギノ角ゴ Pro W3" charset="-128"/>
        </a:defRPr>
      </a:lvl9pPr>
    </p:titleStyle>
    <p:bodyStyle>
      <a:lvl1pPr marL="1513243" indent="-1513243" algn="l" defTabSz="4036799" rtl="0" eaLnBrk="0" fontAlgn="base" hangingPunct="0">
        <a:spcBef>
          <a:spcPct val="20000"/>
        </a:spcBef>
        <a:spcAft>
          <a:spcPct val="0"/>
        </a:spcAft>
        <a:buChar char="•"/>
        <a:defRPr sz="14158">
          <a:solidFill>
            <a:schemeClr val="tx1"/>
          </a:solidFill>
          <a:latin typeface="+mn-lt"/>
          <a:ea typeface="+mn-ea"/>
          <a:cs typeface="+mn-cs"/>
        </a:defRPr>
      </a:lvl1pPr>
      <a:lvl2pPr marL="3280177" indent="-1261778" algn="l" defTabSz="4036799" rtl="0" eaLnBrk="0" fontAlgn="base" hangingPunct="0">
        <a:spcBef>
          <a:spcPct val="20000"/>
        </a:spcBef>
        <a:spcAft>
          <a:spcPct val="0"/>
        </a:spcAft>
        <a:buChar char="–"/>
        <a:defRPr sz="12336">
          <a:solidFill>
            <a:schemeClr val="tx1"/>
          </a:solidFill>
          <a:latin typeface="+mn-lt"/>
          <a:ea typeface="+mn-ea"/>
        </a:defRPr>
      </a:lvl2pPr>
      <a:lvl3pPr marL="5047111" indent="-1010312" algn="l" defTabSz="4036799" rtl="0" eaLnBrk="0" fontAlgn="base" hangingPunct="0">
        <a:spcBef>
          <a:spcPct val="20000"/>
        </a:spcBef>
        <a:spcAft>
          <a:spcPct val="0"/>
        </a:spcAft>
        <a:buChar char="•"/>
        <a:defRPr sz="10654">
          <a:solidFill>
            <a:schemeClr val="tx1"/>
          </a:solidFill>
          <a:latin typeface="+mn-lt"/>
          <a:ea typeface="+mn-ea"/>
        </a:defRPr>
      </a:lvl3pPr>
      <a:lvl4pPr marL="7065511" indent="-1010312" algn="l" defTabSz="4036799" rtl="0" eaLnBrk="0" fontAlgn="base" hangingPunct="0">
        <a:spcBef>
          <a:spcPct val="20000"/>
        </a:spcBef>
        <a:spcAft>
          <a:spcPct val="0"/>
        </a:spcAft>
        <a:buChar char="–"/>
        <a:defRPr sz="8831">
          <a:solidFill>
            <a:schemeClr val="tx1"/>
          </a:solidFill>
          <a:latin typeface="+mn-lt"/>
          <a:ea typeface="+mn-ea"/>
        </a:defRPr>
      </a:lvl4pPr>
      <a:lvl5pPr marL="9083909" indent="-1010312" algn="l" defTabSz="4036799" rtl="0" eaLnBrk="0" fontAlgn="base" hangingPunct="0">
        <a:spcBef>
          <a:spcPct val="20000"/>
        </a:spcBef>
        <a:spcAft>
          <a:spcPct val="0"/>
        </a:spcAft>
        <a:buChar char="»"/>
        <a:defRPr sz="8831">
          <a:solidFill>
            <a:schemeClr val="tx1"/>
          </a:solidFill>
          <a:latin typeface="+mn-lt"/>
          <a:ea typeface="+mn-ea"/>
        </a:defRPr>
      </a:lvl5pPr>
      <a:lvl6pPr marL="9724812" indent="-1010312" algn="l" defTabSz="4036799" rtl="0" fontAlgn="base">
        <a:spcBef>
          <a:spcPct val="20000"/>
        </a:spcBef>
        <a:spcAft>
          <a:spcPct val="0"/>
        </a:spcAft>
        <a:buChar char="»"/>
        <a:defRPr sz="8831">
          <a:solidFill>
            <a:schemeClr val="tx1"/>
          </a:solidFill>
          <a:latin typeface="+mn-lt"/>
          <a:ea typeface="+mn-ea"/>
        </a:defRPr>
      </a:lvl6pPr>
      <a:lvl7pPr marL="10365715" indent="-1010312" algn="l" defTabSz="4036799" rtl="0" fontAlgn="base">
        <a:spcBef>
          <a:spcPct val="20000"/>
        </a:spcBef>
        <a:spcAft>
          <a:spcPct val="0"/>
        </a:spcAft>
        <a:buChar char="»"/>
        <a:defRPr sz="8831">
          <a:solidFill>
            <a:schemeClr val="tx1"/>
          </a:solidFill>
          <a:latin typeface="+mn-lt"/>
          <a:ea typeface="+mn-ea"/>
        </a:defRPr>
      </a:lvl7pPr>
      <a:lvl8pPr marL="11006618" indent="-1010312" algn="l" defTabSz="4036799" rtl="0" fontAlgn="base">
        <a:spcBef>
          <a:spcPct val="20000"/>
        </a:spcBef>
        <a:spcAft>
          <a:spcPct val="0"/>
        </a:spcAft>
        <a:buChar char="»"/>
        <a:defRPr sz="8831">
          <a:solidFill>
            <a:schemeClr val="tx1"/>
          </a:solidFill>
          <a:latin typeface="+mn-lt"/>
          <a:ea typeface="+mn-ea"/>
        </a:defRPr>
      </a:lvl8pPr>
      <a:lvl9pPr marL="11647521" indent="-1010312" algn="l" defTabSz="4036799" rtl="0" fontAlgn="base">
        <a:spcBef>
          <a:spcPct val="20000"/>
        </a:spcBef>
        <a:spcAft>
          <a:spcPct val="0"/>
        </a:spcAft>
        <a:buChar char="»"/>
        <a:defRPr sz="8831">
          <a:solidFill>
            <a:schemeClr val="tx1"/>
          </a:solidFill>
          <a:latin typeface="+mn-lt"/>
          <a:ea typeface="+mn-ea"/>
        </a:defRPr>
      </a:lvl9pPr>
    </p:bodyStyle>
    <p:otherStyle>
      <a:defPPr>
        <a:defRPr lang="fr-FR"/>
      </a:defPPr>
      <a:lvl1pPr marL="0" algn="l" defTabSz="640903" rtl="0" eaLnBrk="1" latinLnBrk="0" hangingPunct="1">
        <a:defRPr sz="2523" kern="1200">
          <a:solidFill>
            <a:schemeClr val="tx1"/>
          </a:solidFill>
          <a:latin typeface="+mn-lt"/>
          <a:ea typeface="+mn-ea"/>
          <a:cs typeface="+mn-cs"/>
        </a:defRPr>
      </a:lvl1pPr>
      <a:lvl2pPr marL="640903" algn="l" defTabSz="640903" rtl="0" eaLnBrk="1" latinLnBrk="0" hangingPunct="1">
        <a:defRPr sz="2523" kern="1200">
          <a:solidFill>
            <a:schemeClr val="tx1"/>
          </a:solidFill>
          <a:latin typeface="+mn-lt"/>
          <a:ea typeface="+mn-ea"/>
          <a:cs typeface="+mn-cs"/>
        </a:defRPr>
      </a:lvl2pPr>
      <a:lvl3pPr marL="1281806" algn="l" defTabSz="640903" rtl="0" eaLnBrk="1" latinLnBrk="0" hangingPunct="1">
        <a:defRPr sz="2523" kern="1200">
          <a:solidFill>
            <a:schemeClr val="tx1"/>
          </a:solidFill>
          <a:latin typeface="+mn-lt"/>
          <a:ea typeface="+mn-ea"/>
          <a:cs typeface="+mn-cs"/>
        </a:defRPr>
      </a:lvl3pPr>
      <a:lvl4pPr marL="1922709" algn="l" defTabSz="640903" rtl="0" eaLnBrk="1" latinLnBrk="0" hangingPunct="1">
        <a:defRPr sz="2523" kern="1200">
          <a:solidFill>
            <a:schemeClr val="tx1"/>
          </a:solidFill>
          <a:latin typeface="+mn-lt"/>
          <a:ea typeface="+mn-ea"/>
          <a:cs typeface="+mn-cs"/>
        </a:defRPr>
      </a:lvl4pPr>
      <a:lvl5pPr marL="2563612" algn="l" defTabSz="640903" rtl="0" eaLnBrk="1" latinLnBrk="0" hangingPunct="1">
        <a:defRPr sz="2523" kern="1200">
          <a:solidFill>
            <a:schemeClr val="tx1"/>
          </a:solidFill>
          <a:latin typeface="+mn-lt"/>
          <a:ea typeface="+mn-ea"/>
          <a:cs typeface="+mn-cs"/>
        </a:defRPr>
      </a:lvl5pPr>
      <a:lvl6pPr marL="3204515" algn="l" defTabSz="640903" rtl="0" eaLnBrk="1" latinLnBrk="0" hangingPunct="1">
        <a:defRPr sz="2523" kern="1200">
          <a:solidFill>
            <a:schemeClr val="tx1"/>
          </a:solidFill>
          <a:latin typeface="+mn-lt"/>
          <a:ea typeface="+mn-ea"/>
          <a:cs typeface="+mn-cs"/>
        </a:defRPr>
      </a:lvl6pPr>
      <a:lvl7pPr marL="3845418" algn="l" defTabSz="640903" rtl="0" eaLnBrk="1" latinLnBrk="0" hangingPunct="1">
        <a:defRPr sz="2523" kern="1200">
          <a:solidFill>
            <a:schemeClr val="tx1"/>
          </a:solidFill>
          <a:latin typeface="+mn-lt"/>
          <a:ea typeface="+mn-ea"/>
          <a:cs typeface="+mn-cs"/>
        </a:defRPr>
      </a:lvl7pPr>
      <a:lvl8pPr marL="4486321" algn="l" defTabSz="640903" rtl="0" eaLnBrk="1" latinLnBrk="0" hangingPunct="1">
        <a:defRPr sz="2523" kern="1200">
          <a:solidFill>
            <a:schemeClr val="tx1"/>
          </a:solidFill>
          <a:latin typeface="+mn-lt"/>
          <a:ea typeface="+mn-ea"/>
          <a:cs typeface="+mn-cs"/>
        </a:defRPr>
      </a:lvl8pPr>
      <a:lvl9pPr marL="5127224" algn="l" defTabSz="640903" rtl="0" eaLnBrk="1" latinLnBrk="0" hangingPunct="1">
        <a:defRPr sz="252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image" Target="../media/image12.tiff"/><Relationship Id="rId18" Type="http://schemas.openxmlformats.org/officeDocument/2006/relationships/image" Target="../media/image17.png"/><Relationship Id="rId26" Type="http://schemas.openxmlformats.org/officeDocument/2006/relationships/image" Target="../media/image25.png"/><Relationship Id="rId39" Type="http://schemas.openxmlformats.org/officeDocument/2006/relationships/image" Target="../media/image37.png"/><Relationship Id="rId21" Type="http://schemas.openxmlformats.org/officeDocument/2006/relationships/image" Target="../media/image20.png"/><Relationship Id="rId34" Type="http://schemas.openxmlformats.org/officeDocument/2006/relationships/image" Target="../media/image33.png"/><Relationship Id="rId42" Type="http://schemas.openxmlformats.org/officeDocument/2006/relationships/image" Target="../media/image40.png"/><Relationship Id="rId47" Type="http://schemas.openxmlformats.org/officeDocument/2006/relationships/image" Target="../media/image45.png"/><Relationship Id="rId7" Type="http://schemas.openxmlformats.org/officeDocument/2006/relationships/image" Target="../media/image6.png"/><Relationship Id="rId2" Type="http://schemas.openxmlformats.org/officeDocument/2006/relationships/image" Target="../media/image1.png"/><Relationship Id="rId16" Type="http://schemas.openxmlformats.org/officeDocument/2006/relationships/image" Target="../media/image15.png"/><Relationship Id="rId29" Type="http://schemas.openxmlformats.org/officeDocument/2006/relationships/image" Target="../media/image28.png"/><Relationship Id="rId11" Type="http://schemas.openxmlformats.org/officeDocument/2006/relationships/image" Target="../media/image10.tiff"/><Relationship Id="rId24" Type="http://schemas.openxmlformats.org/officeDocument/2006/relationships/image" Target="../media/image23.png"/><Relationship Id="rId32" Type="http://schemas.openxmlformats.org/officeDocument/2006/relationships/image" Target="../media/image31.png"/><Relationship Id="rId37" Type="http://schemas.openxmlformats.org/officeDocument/2006/relationships/hyperlink" Target="https://github.com/CorentinMercier/FBTS" TargetMode="External"/><Relationship Id="rId40" Type="http://schemas.openxmlformats.org/officeDocument/2006/relationships/image" Target="../media/image38.png"/><Relationship Id="rId45" Type="http://schemas.openxmlformats.org/officeDocument/2006/relationships/image" Target="../media/image43.png"/><Relationship Id="rId5" Type="http://schemas.openxmlformats.org/officeDocument/2006/relationships/image" Target="../media/image4.png"/><Relationship Id="rId15" Type="http://schemas.openxmlformats.org/officeDocument/2006/relationships/image" Target="../media/image14.png"/><Relationship Id="rId23" Type="http://schemas.openxmlformats.org/officeDocument/2006/relationships/image" Target="../media/image22.png"/><Relationship Id="rId28" Type="http://schemas.openxmlformats.org/officeDocument/2006/relationships/image" Target="../media/image27.png"/><Relationship Id="rId36" Type="http://schemas.openxmlformats.org/officeDocument/2006/relationships/image" Target="../media/image35.png"/><Relationship Id="rId49" Type="http://schemas.openxmlformats.org/officeDocument/2006/relationships/image" Target="../media/image47.png"/><Relationship Id="rId10" Type="http://schemas.openxmlformats.org/officeDocument/2006/relationships/image" Target="../media/image9.png"/><Relationship Id="rId19" Type="http://schemas.openxmlformats.org/officeDocument/2006/relationships/image" Target="../media/image18.png"/><Relationship Id="rId31" Type="http://schemas.openxmlformats.org/officeDocument/2006/relationships/image" Target="../media/image30.png"/><Relationship Id="rId44" Type="http://schemas.openxmlformats.org/officeDocument/2006/relationships/image" Target="../media/image42.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tiff"/><Relationship Id="rId22" Type="http://schemas.openxmlformats.org/officeDocument/2006/relationships/image" Target="../media/image21.tiff"/><Relationship Id="rId27" Type="http://schemas.openxmlformats.org/officeDocument/2006/relationships/image" Target="../media/image26.png"/><Relationship Id="rId30" Type="http://schemas.openxmlformats.org/officeDocument/2006/relationships/image" Target="../media/image29.png"/><Relationship Id="rId35" Type="http://schemas.openxmlformats.org/officeDocument/2006/relationships/image" Target="../media/image34.png"/><Relationship Id="rId43" Type="http://schemas.openxmlformats.org/officeDocument/2006/relationships/image" Target="../media/image41.png"/><Relationship Id="rId48" Type="http://schemas.openxmlformats.org/officeDocument/2006/relationships/image" Target="../media/image46.png"/><Relationship Id="rId8" Type="http://schemas.openxmlformats.org/officeDocument/2006/relationships/image" Target="../media/image7.png"/><Relationship Id="rId3" Type="http://schemas.openxmlformats.org/officeDocument/2006/relationships/image" Target="../media/image2.png"/><Relationship Id="rId12" Type="http://schemas.openxmlformats.org/officeDocument/2006/relationships/image" Target="../media/image11.tiff"/><Relationship Id="rId17" Type="http://schemas.openxmlformats.org/officeDocument/2006/relationships/image" Target="../media/image16.png"/><Relationship Id="rId25" Type="http://schemas.openxmlformats.org/officeDocument/2006/relationships/image" Target="../media/image24.png"/><Relationship Id="rId33" Type="http://schemas.openxmlformats.org/officeDocument/2006/relationships/image" Target="../media/image32.png"/><Relationship Id="rId38" Type="http://schemas.openxmlformats.org/officeDocument/2006/relationships/image" Target="../media/image36.png"/><Relationship Id="rId46" Type="http://schemas.openxmlformats.org/officeDocument/2006/relationships/image" Target="../media/image44.png"/><Relationship Id="rId20" Type="http://schemas.openxmlformats.org/officeDocument/2006/relationships/image" Target="../media/image19.png"/><Relationship Id="rId41" Type="http://schemas.openxmlformats.org/officeDocument/2006/relationships/image" Target="../media/image39.png"/><Relationship Id="rId1" Type="http://schemas.openxmlformats.org/officeDocument/2006/relationships/slideLayout" Target="../slideLayouts/slideLayout6.xml"/><Relationship Id="rId6"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48A1DEBD-C17D-48C2-ACD8-177FCD880922}"/>
                  </a:ext>
                </a:extLst>
              </p:cNvPr>
              <p:cNvSpPr txBox="1"/>
              <p:nvPr/>
            </p:nvSpPr>
            <p:spPr>
              <a:xfrm>
                <a:off x="13403076" y="29714077"/>
                <a:ext cx="11090221" cy="684803"/>
              </a:xfrm>
              <a:prstGeom prst="rect">
                <a:avLst/>
              </a:prstGeom>
              <a:noFill/>
            </p:spPr>
            <p:txBody>
              <a:bodyPr wrap="square" lIns="0" tIns="0" rIns="0" bIns="0" rtlCol="0">
                <a:spAutoFit/>
              </a:bodyPr>
              <a:lstStyle/>
              <a:p>
                <a:pPr/>
                <a14:m>
                  <m:oMathPara xmlns:m="http://schemas.openxmlformats.org/officeDocument/2006/math">
                    <m:oMathParaPr>
                      <m:jc m:val="center"/>
                    </m:oMathParaPr>
                    <m:oMath xmlns:m="http://schemas.openxmlformats.org/officeDocument/2006/math">
                      <m:sSub>
                        <m:sSubPr>
                          <m:ctrlPr>
                            <a:rPr lang="en-US" sz="2000" i="1" smtClean="0">
                              <a:latin typeface="Cambria Math" panose="02040503050406030204" pitchFamily="18" charset="0"/>
                              <a:ea typeface="Cambria Math" panose="02040503050406030204" pitchFamily="18" charset="0"/>
                            </a:rPr>
                          </m:ctrlPr>
                        </m:sSubPr>
                        <m:e>
                          <m:r>
                            <a:rPr lang="en-US" sz="2000" b="0" i="1">
                              <a:latin typeface="Cambria Math" panose="02040503050406030204" pitchFamily="18" charset="0"/>
                              <a:ea typeface="Cambria Math" panose="02040503050406030204" pitchFamily="18" charset="0"/>
                            </a:rPr>
                            <m:t>𝑊𝐶</m:t>
                          </m:r>
                        </m:e>
                        <m:sub>
                          <m:r>
                            <a:rPr lang="en-US" sz="2000" b="0" i="1">
                              <a:latin typeface="Cambria Math" panose="02040503050406030204" pitchFamily="18" charset="0"/>
                              <a:ea typeface="Cambria Math" panose="02040503050406030204" pitchFamily="18" charset="0"/>
                            </a:rPr>
                            <m:t>𝑒𝑥𝑡</m:t>
                          </m:r>
                        </m:sub>
                      </m:sSub>
                      <m:r>
                        <a:rPr lang="en-US" sz="2000" i="1">
                          <a:latin typeface="Cambria Math" panose="02040503050406030204" pitchFamily="18" charset="0"/>
                          <a:ea typeface="Cambria Math" panose="02040503050406030204" pitchFamily="18" charset="0"/>
                        </a:rPr>
                        <m:t>=</m:t>
                      </m:r>
                      <m:sSub>
                        <m:sSubPr>
                          <m:ctrlPr>
                            <a:rPr lang="en-US" sz="2000" i="1" smtClean="0">
                              <a:latin typeface="Cambria Math" panose="02040503050406030204" pitchFamily="18" charset="0"/>
                              <a:ea typeface="Cambria Math" panose="02040503050406030204" pitchFamily="18" charset="0"/>
                            </a:rPr>
                          </m:ctrlPr>
                        </m:sSubPr>
                        <m:e>
                          <m:r>
                            <a:rPr lang="fr-FR" sz="2000" b="0" i="1" smtClean="0">
                              <a:latin typeface="Cambria Math" panose="02040503050406030204" pitchFamily="18" charset="0"/>
                              <a:ea typeface="Cambria Math" panose="02040503050406030204" pitchFamily="18" charset="0"/>
                            </a:rPr>
                            <m:t>𝐾</m:t>
                          </m:r>
                        </m:e>
                        <m:sub>
                          <m:r>
                            <a:rPr lang="fr-FR" sz="2000" b="0" i="1" smtClean="0">
                              <a:latin typeface="Cambria Math" panose="02040503050406030204" pitchFamily="18" charset="0"/>
                              <a:ea typeface="Cambria Math" panose="02040503050406030204" pitchFamily="18" charset="0"/>
                            </a:rPr>
                            <m:t>𝑐</m:t>
                          </m:r>
                        </m:sub>
                      </m:sSub>
                      <m:d>
                        <m:dPr>
                          <m:ctrlPr>
                            <a:rPr lang="en-US" sz="2000" i="1" smtClean="0">
                              <a:latin typeface="Cambria Math" panose="02040503050406030204" pitchFamily="18" charset="0"/>
                              <a:ea typeface="Cambria Math" panose="02040503050406030204" pitchFamily="18" charset="0"/>
                            </a:rPr>
                          </m:ctrlPr>
                        </m:dPr>
                        <m:e>
                          <m:d>
                            <m:dPr>
                              <m:begChr m:val="|"/>
                              <m:endChr m:val="|"/>
                              <m:ctrlPr>
                                <a:rPr lang="en-US" sz="2000" i="1">
                                  <a:latin typeface="Cambria Math" panose="02040503050406030204" pitchFamily="18" charset="0"/>
                                  <a:ea typeface="Cambria Math" panose="02040503050406030204" pitchFamily="18" charset="0"/>
                                </a:rPr>
                              </m:ctrlPr>
                            </m:dPr>
                            <m:e>
                              <m:sSub>
                                <m:sSubPr>
                                  <m:ctrlPr>
                                    <a:rPr lang="en-US" sz="2000" i="1">
                                      <a:latin typeface="Cambria Math" panose="02040503050406030204" pitchFamily="18" charset="0"/>
                                      <a:ea typeface="Cambria Math" panose="02040503050406030204" pitchFamily="18" charset="0"/>
                                    </a:rPr>
                                  </m:ctrlPr>
                                </m:sSubPr>
                                <m:e>
                                  <m:r>
                                    <a:rPr lang="en-US" sz="2000" i="1">
                                      <a:latin typeface="Cambria Math" panose="02040503050406030204" pitchFamily="18" charset="0"/>
                                      <a:ea typeface="Cambria Math" panose="02040503050406030204" pitchFamily="18" charset="0"/>
                                    </a:rPr>
                                    <m:t>𝐴𝐶𝑆</m:t>
                                  </m:r>
                                </m:e>
                                <m:sub>
                                  <m:r>
                                    <a:rPr lang="en-US" sz="2000" i="1">
                                      <a:latin typeface="Cambria Math" panose="02040503050406030204" pitchFamily="18" charset="0"/>
                                      <a:ea typeface="Cambria Math" panose="02040503050406030204" pitchFamily="18" charset="0"/>
                                    </a:rPr>
                                    <m:t>𝑋</m:t>
                                  </m:r>
                                </m:sub>
                              </m:sSub>
                              <m:r>
                                <a:rPr lang="en-US" sz="2000" i="1">
                                  <a:latin typeface="Cambria Math" panose="02040503050406030204" pitchFamily="18" charset="0"/>
                                  <a:ea typeface="Cambria Math" panose="02040503050406030204" pitchFamily="18" charset="0"/>
                                </a:rPr>
                                <m:t>−</m:t>
                              </m:r>
                              <m:sSub>
                                <m:sSubPr>
                                  <m:ctrlPr>
                                    <a:rPr lang="en-US" sz="2000" i="1">
                                      <a:latin typeface="Cambria Math" panose="02040503050406030204" pitchFamily="18" charset="0"/>
                                      <a:ea typeface="Cambria Math" panose="02040503050406030204" pitchFamily="18" charset="0"/>
                                    </a:rPr>
                                  </m:ctrlPr>
                                </m:sSubPr>
                                <m:e>
                                  <m:r>
                                    <a:rPr lang="en-US" sz="2000" i="1">
                                      <a:latin typeface="Cambria Math" panose="02040503050406030204" pitchFamily="18" charset="0"/>
                                      <a:ea typeface="Cambria Math" panose="02040503050406030204" pitchFamily="18" charset="0"/>
                                    </a:rPr>
                                    <m:t>𝐴𝐶𝑆</m:t>
                                  </m:r>
                                </m:e>
                                <m:sub>
                                  <m:r>
                                    <a:rPr lang="en-US" sz="2000" i="1">
                                      <a:latin typeface="Cambria Math" panose="02040503050406030204" pitchFamily="18" charset="0"/>
                                      <a:ea typeface="Cambria Math" panose="02040503050406030204" pitchFamily="18" charset="0"/>
                                    </a:rPr>
                                    <m:t>𝑌</m:t>
                                  </m:r>
                                </m:sub>
                              </m:sSub>
                            </m:e>
                          </m:d>
                        </m:e>
                      </m:d>
                      <m:sSub>
                        <m:sSubPr>
                          <m:ctrlPr>
                            <a:rPr lang="fr-FR" sz="2000" i="1" smtClean="0">
                              <a:latin typeface="Cambria Math" panose="02040503050406030204" pitchFamily="18" charset="0"/>
                              <a:ea typeface="Cambria Math" panose="02040503050406030204" pitchFamily="18" charset="0"/>
                            </a:rPr>
                          </m:ctrlPr>
                        </m:sSubPr>
                        <m:e>
                          <m:r>
                            <a:rPr lang="fr-FR" sz="2000" b="0" i="1" smtClean="0">
                              <a:latin typeface="Cambria Math" panose="02040503050406030204" pitchFamily="18" charset="0"/>
                              <a:ea typeface="Cambria Math" panose="02040503050406030204" pitchFamily="18" charset="0"/>
                            </a:rPr>
                            <m:t>𝐾</m:t>
                          </m:r>
                        </m:e>
                        <m:sub>
                          <m:r>
                            <a:rPr lang="fr-FR" sz="2000" b="0" i="1" smtClean="0">
                              <a:latin typeface="Cambria Math" panose="02040503050406030204" pitchFamily="18" charset="0"/>
                              <a:ea typeface="Cambria Math" panose="02040503050406030204" pitchFamily="18" charset="0"/>
                            </a:rPr>
                            <m:t>𝑎</m:t>
                          </m:r>
                        </m:sub>
                      </m:sSub>
                      <m:sSub>
                        <m:sSubPr>
                          <m:ctrlPr>
                            <a:rPr lang="fr-FR" sz="2000" i="1" smtClean="0">
                              <a:latin typeface="Cambria Math" panose="02040503050406030204" pitchFamily="18" charset="0"/>
                              <a:ea typeface="Cambria Math" panose="02040503050406030204" pitchFamily="18" charset="0"/>
                            </a:rPr>
                          </m:ctrlPr>
                        </m:sSubPr>
                        <m:e>
                          <m:r>
                            <m:rPr>
                              <m:nor/>
                            </m:rPr>
                            <a:rPr lang="fr-FR" sz="2000">
                              <a:latin typeface="Cambria Math" panose="02040503050406030204" pitchFamily="18" charset="0"/>
                              <a:ea typeface="Cambria Math" panose="02040503050406030204" pitchFamily="18" charset="0"/>
                            </a:rPr>
                            <m:t>(</m:t>
                          </m:r>
                          <m:d>
                            <m:dPr>
                              <m:begChr m:val="‖"/>
                              <m:endChr m:val="‖"/>
                              <m:ctrlPr>
                                <a:rPr lang="fr-FR" sz="2000" i="1">
                                  <a:latin typeface="Cambria Math" panose="02040503050406030204" pitchFamily="18" charset="0"/>
                                  <a:ea typeface="Cambria Math" panose="02040503050406030204" pitchFamily="18" charset="0"/>
                                </a:rPr>
                              </m:ctrlPr>
                            </m:dPr>
                            <m:e>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𝑓</m:t>
                                  </m:r>
                                </m:e>
                                <m:sub>
                                  <m:r>
                                    <a:rPr lang="fr-FR" sz="2000" i="1">
                                      <a:latin typeface="Cambria Math" panose="02040503050406030204" pitchFamily="18" charset="0"/>
                                      <a:ea typeface="Cambria Math" panose="02040503050406030204" pitchFamily="18" charset="0"/>
                                    </a:rPr>
                                    <m:t>𝑎</m:t>
                                  </m:r>
                                </m:sub>
                              </m:sSub>
                              <m:r>
                                <a:rPr lang="fr-FR" sz="2000" i="1">
                                  <a:latin typeface="Cambria Math" panose="02040503050406030204" pitchFamily="18" charset="0"/>
                                  <a:ea typeface="Cambria Math" panose="02040503050406030204" pitchFamily="18" charset="0"/>
                                </a:rPr>
                                <m:t>−</m:t>
                              </m:r>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𝑡</m:t>
                                  </m:r>
                                </m:e>
                                <m:sub>
                                  <m:r>
                                    <a:rPr lang="fr-FR" sz="2000" i="1">
                                      <a:latin typeface="Cambria Math" panose="02040503050406030204" pitchFamily="18" charset="0"/>
                                      <a:ea typeface="Cambria Math" panose="02040503050406030204" pitchFamily="18" charset="0"/>
                                    </a:rPr>
                                    <m:t>𝑎</m:t>
                                  </m:r>
                                </m:sub>
                              </m:sSub>
                            </m:e>
                          </m:d>
                        </m:e>
                        <m:sub>
                          <m:r>
                            <a:rPr lang="fr-FR" sz="2000" b="0" i="1" smtClean="0">
                              <a:latin typeface="Cambria Math" panose="02040503050406030204" pitchFamily="18" charset="0"/>
                              <a:ea typeface="Cambria Math" panose="02040503050406030204" pitchFamily="18" charset="0"/>
                            </a:rPr>
                            <m:t>2</m:t>
                          </m:r>
                        </m:sub>
                      </m:sSub>
                      <m:r>
                        <m:rPr>
                          <m:nor/>
                        </m:rPr>
                        <a:rPr lang="fr-FR" sz="200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 </m:t>
                      </m:r>
                      <m:sSub>
                        <m:sSubPr>
                          <m:ctrlPr>
                            <a:rPr lang="fr-FR" sz="2000" i="1" smtClean="0">
                              <a:latin typeface="Cambria Math" panose="02040503050406030204" pitchFamily="18" charset="0"/>
                              <a:ea typeface="Cambria Math" panose="02040503050406030204" pitchFamily="18" charset="0"/>
                            </a:rPr>
                          </m:ctrlPr>
                        </m:sSubPr>
                        <m:e>
                          <m:r>
                            <a:rPr lang="fr-FR" sz="2000" b="0" i="1" smtClean="0">
                              <a:latin typeface="Cambria Math" panose="02040503050406030204" pitchFamily="18" charset="0"/>
                              <a:ea typeface="Cambria Math" panose="02040503050406030204" pitchFamily="18" charset="0"/>
                            </a:rPr>
                            <m:t>𝐾</m:t>
                          </m:r>
                        </m:e>
                        <m:sub>
                          <m:r>
                            <a:rPr lang="fr-FR" sz="2000" b="0" i="1" smtClean="0">
                              <a:latin typeface="Cambria Math" panose="02040503050406030204" pitchFamily="18" charset="0"/>
                              <a:ea typeface="Cambria Math" panose="02040503050406030204" pitchFamily="18" charset="0"/>
                            </a:rPr>
                            <m:t>𝑏</m:t>
                          </m:r>
                        </m:sub>
                      </m:sSub>
                      <m:sSub>
                        <m:sSubPr>
                          <m:ctrlPr>
                            <a:rPr lang="fr-FR" sz="2000" i="1">
                              <a:latin typeface="Cambria Math" panose="02040503050406030204" pitchFamily="18" charset="0"/>
                              <a:ea typeface="Cambria Math" panose="02040503050406030204" pitchFamily="18" charset="0"/>
                            </a:rPr>
                          </m:ctrlPr>
                        </m:sSubPr>
                        <m:e>
                          <m:r>
                            <m:rPr>
                              <m:nor/>
                            </m:rPr>
                            <a:rPr lang="fr-FR" sz="2000" b="0" smtClean="0">
                              <a:latin typeface="Cambria Math" panose="02040503050406030204" pitchFamily="18" charset="0"/>
                              <a:ea typeface="Cambria Math" panose="02040503050406030204" pitchFamily="18" charset="0"/>
                            </a:rPr>
                            <m:t>(</m:t>
                          </m:r>
                          <m:d>
                            <m:dPr>
                              <m:begChr m:val="‖"/>
                              <m:endChr m:val="‖"/>
                              <m:ctrlPr>
                                <a:rPr lang="fr-FR" sz="2000" i="1">
                                  <a:latin typeface="Cambria Math" panose="02040503050406030204" pitchFamily="18" charset="0"/>
                                  <a:ea typeface="Cambria Math" panose="02040503050406030204" pitchFamily="18" charset="0"/>
                                </a:rPr>
                              </m:ctrlPr>
                            </m:dPr>
                            <m:e>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𝑓</m:t>
                                  </m:r>
                                </m:e>
                                <m:sub>
                                  <m:r>
                                    <a:rPr lang="fr-FR" sz="2000" b="0" i="1" smtClean="0">
                                      <a:latin typeface="Cambria Math" panose="02040503050406030204" pitchFamily="18" charset="0"/>
                                      <a:ea typeface="Cambria Math" panose="02040503050406030204" pitchFamily="18" charset="0"/>
                                    </a:rPr>
                                    <m:t>𝑏</m:t>
                                  </m:r>
                                </m:sub>
                              </m:sSub>
                              <m:r>
                                <a:rPr lang="fr-FR" sz="2000" i="1">
                                  <a:latin typeface="Cambria Math" panose="02040503050406030204" pitchFamily="18" charset="0"/>
                                  <a:ea typeface="Cambria Math" panose="02040503050406030204" pitchFamily="18" charset="0"/>
                                </a:rPr>
                                <m:t>−</m:t>
                              </m:r>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𝑡</m:t>
                                  </m:r>
                                </m:e>
                                <m:sub>
                                  <m:r>
                                    <a:rPr lang="fr-FR" sz="2000" b="0" i="1" smtClean="0">
                                      <a:latin typeface="Cambria Math" panose="02040503050406030204" pitchFamily="18" charset="0"/>
                                      <a:ea typeface="Cambria Math" panose="02040503050406030204" pitchFamily="18" charset="0"/>
                                    </a:rPr>
                                    <m:t>𝑏</m:t>
                                  </m:r>
                                </m:sub>
                              </m:sSub>
                            </m:e>
                          </m:d>
                        </m:e>
                        <m:sub>
                          <m:r>
                            <a:rPr lang="fr-FR" sz="2000" i="1">
                              <a:latin typeface="Cambria Math" panose="02040503050406030204" pitchFamily="18" charset="0"/>
                              <a:ea typeface="Cambria Math" panose="02040503050406030204" pitchFamily="18" charset="0"/>
                            </a:rPr>
                            <m:t>2</m:t>
                          </m:r>
                        </m:sub>
                      </m:sSub>
                      <m:r>
                        <m:rPr>
                          <m:nor/>
                        </m:rPr>
                        <a:rPr lang="fr-FR" sz="2000" b="0" smtClean="0">
                          <a:latin typeface="Cambria Math" panose="02040503050406030204" pitchFamily="18" charset="0"/>
                          <a:ea typeface="Cambria Math" panose="02040503050406030204" pitchFamily="18" charset="0"/>
                        </a:rPr>
                        <m:t>)</m:t>
                      </m:r>
                      <m:d>
                        <m:dPr>
                          <m:begChr m:val="|"/>
                          <m:endChr m:val="|"/>
                          <m:ctrlPr>
                            <a:rPr lang="fr-FR" sz="2000" i="1" smtClean="0">
                              <a:latin typeface="Cambria Math" panose="02040503050406030204" pitchFamily="18" charset="0"/>
                              <a:ea typeface="Cambria Math" panose="02040503050406030204" pitchFamily="18" charset="0"/>
                            </a:rPr>
                          </m:ctrlPr>
                        </m:dPr>
                        <m:e>
                          <m:nary>
                            <m:naryPr>
                              <m:chr m:val="∑"/>
                              <m:limLoc m:val="subSup"/>
                              <m:ctrlPr>
                                <a:rPr lang="fr-FR" sz="2000" i="1">
                                  <a:latin typeface="Cambria Math" panose="02040503050406030204" pitchFamily="18" charset="0"/>
                                  <a:ea typeface="Cambria Math" panose="02040503050406030204" pitchFamily="18" charset="0"/>
                                </a:rPr>
                              </m:ctrlPr>
                            </m:naryPr>
                            <m:sub>
                              <m:r>
                                <m:rPr>
                                  <m:brk m:alnAt="25"/>
                                </m:rPr>
                                <a:rPr lang="fr-FR" sz="2000" i="1">
                                  <a:latin typeface="Cambria Math" panose="02040503050406030204" pitchFamily="18" charset="0"/>
                                  <a:ea typeface="Cambria Math" panose="02040503050406030204" pitchFamily="18" charset="0"/>
                                </a:rPr>
                                <m:t>𝑖</m:t>
                              </m:r>
                              <m:r>
                                <a:rPr lang="fr-FR" sz="2000" i="1">
                                  <a:latin typeface="Cambria Math" panose="02040503050406030204" pitchFamily="18" charset="0"/>
                                  <a:ea typeface="Cambria Math" panose="02040503050406030204" pitchFamily="18" charset="0"/>
                                </a:rPr>
                                <m:t>=1</m:t>
                              </m:r>
                            </m:sub>
                            <m:sup>
                              <m:r>
                                <a:rPr lang="fr-FR" sz="2000" i="1">
                                  <a:latin typeface="Cambria Math" panose="02040503050406030204" pitchFamily="18" charset="0"/>
                                  <a:ea typeface="Cambria Math" panose="02040503050406030204" pitchFamily="18" charset="0"/>
                                </a:rPr>
                                <m:t>𝑁</m:t>
                              </m:r>
                              <m:r>
                                <a:rPr lang="fr-FR" sz="2000" i="1">
                                  <a:latin typeface="Cambria Math" panose="02040503050406030204" pitchFamily="18" charset="0"/>
                                  <a:ea typeface="Cambria Math" panose="02040503050406030204" pitchFamily="18" charset="0"/>
                                </a:rPr>
                                <m:t>−1</m:t>
                              </m:r>
                            </m:sup>
                            <m:e>
                              <m:nary>
                                <m:naryPr>
                                  <m:chr m:val="∑"/>
                                  <m:limLoc m:val="subSup"/>
                                  <m:ctrlPr>
                                    <a:rPr lang="fr-FR" sz="2000" i="1">
                                      <a:latin typeface="Cambria Math" panose="02040503050406030204" pitchFamily="18" charset="0"/>
                                      <a:ea typeface="Cambria Math" panose="02040503050406030204" pitchFamily="18" charset="0"/>
                                    </a:rPr>
                                  </m:ctrlPr>
                                </m:naryPr>
                                <m:sub>
                                  <m:r>
                                    <m:rPr>
                                      <m:brk m:alnAt="25"/>
                                    </m:rPr>
                                    <a:rPr lang="fr-FR" sz="2000" i="1">
                                      <a:latin typeface="Cambria Math" panose="02040503050406030204" pitchFamily="18" charset="0"/>
                                      <a:ea typeface="Cambria Math" panose="02040503050406030204" pitchFamily="18" charset="0"/>
                                    </a:rPr>
                                    <m:t>𝑗</m:t>
                                  </m:r>
                                  <m:r>
                                    <a:rPr lang="fr-FR" sz="2000" i="1">
                                      <a:latin typeface="Cambria Math" panose="02040503050406030204" pitchFamily="18" charset="0"/>
                                      <a:ea typeface="Cambria Math" panose="02040503050406030204" pitchFamily="18" charset="0"/>
                                    </a:rPr>
                                    <m:t>=1</m:t>
                                  </m:r>
                                </m:sub>
                                <m:sup>
                                  <m:r>
                                    <a:rPr lang="fr-FR" sz="2000" i="1">
                                      <a:latin typeface="Cambria Math" panose="02040503050406030204" pitchFamily="18" charset="0"/>
                                      <a:ea typeface="Cambria Math" panose="02040503050406030204" pitchFamily="18" charset="0"/>
                                    </a:rPr>
                                    <m:t>𝑀</m:t>
                                  </m:r>
                                  <m:r>
                                    <a:rPr lang="fr-FR" sz="2000" i="1">
                                      <a:latin typeface="Cambria Math" panose="02040503050406030204" pitchFamily="18" charset="0"/>
                                      <a:ea typeface="Cambria Math" panose="02040503050406030204" pitchFamily="18" charset="0"/>
                                    </a:rPr>
                                    <m:t>−1</m:t>
                                  </m:r>
                                </m:sup>
                                <m:e>
                                  <m:sSubSup>
                                    <m:sSubSupPr>
                                      <m:ctrlPr>
                                        <a:rPr lang="fr-FR" sz="2000" i="1">
                                          <a:latin typeface="Cambria Math" panose="02040503050406030204" pitchFamily="18" charset="0"/>
                                          <a:ea typeface="Cambria Math" panose="02040503050406030204" pitchFamily="18" charset="0"/>
                                        </a:rPr>
                                      </m:ctrlPr>
                                    </m:sSubSupPr>
                                    <m:e>
                                      <m:r>
                                        <a:rPr lang="fr-FR" sz="2000" i="1">
                                          <a:latin typeface="Cambria Math" panose="02040503050406030204" pitchFamily="18" charset="0"/>
                                          <a:ea typeface="Cambria Math" panose="02040503050406030204" pitchFamily="18" charset="0"/>
                                        </a:rPr>
                                        <m:t>𝛼</m:t>
                                      </m:r>
                                    </m:e>
                                    <m:sub>
                                      <m:r>
                                        <a:rPr lang="fr-FR" sz="2000" i="1">
                                          <a:latin typeface="Cambria Math" panose="02040503050406030204" pitchFamily="18" charset="0"/>
                                          <a:ea typeface="Cambria Math" panose="02040503050406030204" pitchFamily="18" charset="0"/>
                                        </a:rPr>
                                        <m:t>𝑖</m:t>
                                      </m:r>
                                    </m:sub>
                                    <m:sup>
                                      <m:r>
                                        <a:rPr lang="fr-FR" sz="2000" i="1">
                                          <a:latin typeface="Cambria Math" panose="02040503050406030204" pitchFamily="18" charset="0"/>
                                          <a:ea typeface="Cambria Math" panose="02040503050406030204" pitchFamily="18" charset="0"/>
                                        </a:rPr>
                                        <m:t>𝑇</m:t>
                                      </m:r>
                                    </m:sup>
                                  </m:sSubSup>
                                </m:e>
                              </m:nary>
                            </m:e>
                          </m:nary>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𝐾</m:t>
                              </m:r>
                            </m:e>
                            <m:sub>
                              <m:r>
                                <a:rPr lang="fr-FR" sz="2000" i="1">
                                  <a:latin typeface="Cambria Math" panose="02040503050406030204" pitchFamily="18" charset="0"/>
                                  <a:ea typeface="Cambria Math" panose="02040503050406030204" pitchFamily="18" charset="0"/>
                                </a:rPr>
                                <m:t>𝑔</m:t>
                              </m:r>
                            </m:sub>
                          </m:sSub>
                          <m:sSub>
                            <m:sSubPr>
                              <m:ctrlPr>
                                <a:rPr lang="fr-FR" sz="2000" i="1">
                                  <a:latin typeface="Cambria Math" panose="02040503050406030204" pitchFamily="18" charset="0"/>
                                  <a:ea typeface="Cambria Math" panose="02040503050406030204" pitchFamily="18" charset="0"/>
                                </a:rPr>
                              </m:ctrlPr>
                            </m:sSubPr>
                            <m:e>
                              <m:r>
                                <m:rPr>
                                  <m:nor/>
                                </m:rPr>
                                <a:rPr lang="fr-FR" sz="2000" smtClean="0">
                                  <a:latin typeface="Cambria Math" panose="02040503050406030204" pitchFamily="18" charset="0"/>
                                  <a:ea typeface="Cambria Math" panose="02040503050406030204" pitchFamily="18" charset="0"/>
                                </a:rPr>
                                <m:t>(</m:t>
                              </m:r>
                              <m:d>
                                <m:dPr>
                                  <m:begChr m:val="‖"/>
                                  <m:endChr m:val="‖"/>
                                  <m:ctrlPr>
                                    <a:rPr lang="fr-FR" sz="2000" i="1">
                                      <a:latin typeface="Cambria Math" panose="02040503050406030204" pitchFamily="18" charset="0"/>
                                      <a:ea typeface="Cambria Math" panose="02040503050406030204" pitchFamily="18" charset="0"/>
                                    </a:rPr>
                                  </m:ctrlPr>
                                </m:dPr>
                                <m:e>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𝑥</m:t>
                                      </m:r>
                                    </m:e>
                                    <m:sub>
                                      <m:r>
                                        <a:rPr lang="fr-FR" sz="2000" i="1">
                                          <a:latin typeface="Cambria Math" panose="02040503050406030204" pitchFamily="18" charset="0"/>
                                          <a:ea typeface="Cambria Math" panose="02040503050406030204" pitchFamily="18" charset="0"/>
                                        </a:rPr>
                                        <m:t>𝑖</m:t>
                                      </m:r>
                                    </m:sub>
                                  </m:sSub>
                                  <m:r>
                                    <a:rPr lang="fr-FR" sz="2000" i="1">
                                      <a:latin typeface="Cambria Math" panose="02040503050406030204" pitchFamily="18" charset="0"/>
                                      <a:ea typeface="Cambria Math" panose="02040503050406030204" pitchFamily="18" charset="0"/>
                                    </a:rPr>
                                    <m:t>−</m:t>
                                  </m:r>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𝑦</m:t>
                                      </m:r>
                                    </m:e>
                                    <m:sub>
                                      <m:r>
                                        <a:rPr lang="fr-FR" sz="2000" i="1">
                                          <a:latin typeface="Cambria Math" panose="02040503050406030204" pitchFamily="18" charset="0"/>
                                          <a:ea typeface="Cambria Math" panose="02040503050406030204" pitchFamily="18" charset="0"/>
                                        </a:rPr>
                                        <m:t>𝑖</m:t>
                                      </m:r>
                                    </m:sub>
                                  </m:sSub>
                                </m:e>
                              </m:d>
                            </m:e>
                            <m:sub>
                              <m:r>
                                <a:rPr lang="fr-FR" sz="2000" i="1">
                                  <a:latin typeface="Cambria Math" panose="02040503050406030204" pitchFamily="18" charset="0"/>
                                  <a:ea typeface="Cambria Math" panose="02040503050406030204" pitchFamily="18" charset="0"/>
                                </a:rPr>
                                <m:t>2</m:t>
                              </m:r>
                            </m:sub>
                          </m:sSub>
                          <m:r>
                            <m:rPr>
                              <m:nor/>
                            </m:rPr>
                            <a:rPr lang="fr-FR" sz="2000">
                              <a:latin typeface="Cambria Math" panose="02040503050406030204" pitchFamily="18" charset="0"/>
                              <a:ea typeface="Cambria Math" panose="02040503050406030204" pitchFamily="18" charset="0"/>
                            </a:rPr>
                            <m:t>)</m:t>
                          </m:r>
                          <m:sSub>
                            <m:sSubPr>
                              <m:ctrlPr>
                                <a:rPr lang="fr-FR" sz="2000" i="1">
                                  <a:latin typeface="Cambria Math" panose="02040503050406030204" pitchFamily="18" charset="0"/>
                                  <a:ea typeface="Cambria Math" panose="02040503050406030204" pitchFamily="18" charset="0"/>
                                </a:rPr>
                              </m:ctrlPr>
                            </m:sSubPr>
                            <m:e>
                              <m:r>
                                <a:rPr lang="fr-FR" sz="2000" i="1">
                                  <a:latin typeface="Cambria Math" panose="02040503050406030204" pitchFamily="18" charset="0"/>
                                  <a:ea typeface="Cambria Math" panose="02040503050406030204" pitchFamily="18" charset="0"/>
                                </a:rPr>
                                <m:t>𝛽</m:t>
                              </m:r>
                            </m:e>
                            <m:sub>
                              <m:r>
                                <a:rPr lang="fr-FR" sz="2000" i="1">
                                  <a:latin typeface="Cambria Math" panose="02040503050406030204" pitchFamily="18" charset="0"/>
                                  <a:ea typeface="Cambria Math" panose="02040503050406030204" pitchFamily="18" charset="0"/>
                                </a:rPr>
                                <m:t>𝑗</m:t>
                              </m:r>
                            </m:sub>
                          </m:sSub>
                        </m:e>
                      </m:d>
                    </m:oMath>
                  </m:oMathPara>
                </a14:m>
                <a:endParaRPr lang="en-US" sz="2000" i="1" dirty="0">
                  <a:latin typeface="Cambria Math" panose="02040503050406030204" pitchFamily="18" charset="0"/>
                  <a:ea typeface="Cambria Math" panose="02040503050406030204" pitchFamily="18" charset="0"/>
                  <a:cs typeface="Tahoma" panose="020B0604030504040204" pitchFamily="34" charset="0"/>
                </a:endParaRPr>
              </a:p>
            </p:txBody>
          </p:sp>
        </mc:Choice>
        <mc:Fallback>
          <p:sp>
            <p:nvSpPr>
              <p:cNvPr id="8" name="TextBox 7">
                <a:extLst>
                  <a:ext uri="{FF2B5EF4-FFF2-40B4-BE49-F238E27FC236}">
                    <a16:creationId xmlns:a16="http://schemas.microsoft.com/office/drawing/2014/main" id="{48A1DEBD-C17D-48C2-ACD8-177FCD880922}"/>
                  </a:ext>
                </a:extLst>
              </p:cNvPr>
              <p:cNvSpPr txBox="1">
                <a:spLocks noRot="1" noChangeAspect="1" noMove="1" noResize="1" noEditPoints="1" noAdjustHandles="1" noChangeArrowheads="1" noChangeShapeType="1" noTextEdit="1"/>
              </p:cNvSpPr>
              <p:nvPr/>
            </p:nvSpPr>
            <p:spPr>
              <a:xfrm>
                <a:off x="13403076" y="29714077"/>
                <a:ext cx="11090221" cy="684803"/>
              </a:xfrm>
              <a:prstGeom prst="rect">
                <a:avLst/>
              </a:prstGeom>
              <a:blipFill>
                <a:blip r:embed="rId2"/>
                <a:stretch>
                  <a:fillRect t="-161111" b="-233333"/>
                </a:stretch>
              </a:blipFill>
            </p:spPr>
            <p:txBody>
              <a:bodyPr/>
              <a:lstStyle/>
              <a:p>
                <a:r>
                  <a:rPr lang="en-US">
                    <a:noFill/>
                  </a:rPr>
                  <a:t> </a:t>
                </a:r>
              </a:p>
            </p:txBody>
          </p:sp>
        </mc:Fallback>
      </mc:AlternateContent>
      <p:sp>
        <p:nvSpPr>
          <p:cNvPr id="15" name="Rectangle 14">
            <a:extLst>
              <a:ext uri="{FF2B5EF4-FFF2-40B4-BE49-F238E27FC236}">
                <a16:creationId xmlns:a16="http://schemas.microsoft.com/office/drawing/2014/main" id="{89B56D48-9218-894C-9EE0-7DEEC5944039}"/>
              </a:ext>
            </a:extLst>
          </p:cNvPr>
          <p:cNvSpPr/>
          <p:nvPr/>
        </p:nvSpPr>
        <p:spPr bwMode="auto">
          <a:xfrm>
            <a:off x="32237257" y="35536173"/>
            <a:ext cx="2926594" cy="661480"/>
          </a:xfrm>
          <a:prstGeom prst="rect">
            <a:avLst/>
          </a:prstGeom>
          <a:solidFill>
            <a:srgbClr val="EF8F11">
              <a:alpha val="25000"/>
            </a:srgbClr>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cs typeface="ヒラギノ角ゴ Pro W3" charset="-128"/>
            </a:endParaRPr>
          </a:p>
        </p:txBody>
      </p:sp>
      <p:sp>
        <p:nvSpPr>
          <p:cNvPr id="159" name="TextBox 158">
            <a:extLst>
              <a:ext uri="{FF2B5EF4-FFF2-40B4-BE49-F238E27FC236}">
                <a16:creationId xmlns:a16="http://schemas.microsoft.com/office/drawing/2014/main" id="{982E479E-4F95-7742-8D67-E1F67E1C6D2D}"/>
              </a:ext>
            </a:extLst>
          </p:cNvPr>
          <p:cNvSpPr txBox="1"/>
          <p:nvPr/>
        </p:nvSpPr>
        <p:spPr>
          <a:xfrm>
            <a:off x="2412511" y="39529022"/>
            <a:ext cx="26571520" cy="1938992"/>
          </a:xfrm>
          <a:prstGeom prst="rect">
            <a:avLst/>
          </a:prstGeom>
          <a:noFill/>
        </p:spPr>
        <p:txBody>
          <a:bodyPr wrap="square" rtlCol="0">
            <a:spAutoFit/>
          </a:bodyPr>
          <a:lstStyle/>
          <a:p>
            <a:pPr algn="just"/>
            <a:r>
              <a:rPr lang="en-US" sz="2000" dirty="0">
                <a:latin typeface="Tahoma" panose="020B0604030504040204" pitchFamily="34" charset="0"/>
                <a:ea typeface="Tahoma" panose="020B0604030504040204" pitchFamily="34" charset="0"/>
                <a:cs typeface="Tahoma" panose="020B0604030504040204" pitchFamily="34" charset="0"/>
              </a:rPr>
              <a:t>[0]</a:t>
            </a:r>
          </a:p>
          <a:p>
            <a:pPr algn="just"/>
            <a:r>
              <a:rPr lang="en-US" sz="2000" dirty="0">
                <a:latin typeface="Tahoma" panose="020B0604030504040204" pitchFamily="34" charset="0"/>
                <a:ea typeface="Tahoma" panose="020B0604030504040204" pitchFamily="34" charset="0"/>
                <a:cs typeface="Tahoma" panose="020B0604030504040204" pitchFamily="34" charset="0"/>
              </a:rPr>
              <a:t>[1] I. Bloch, “Fuzzy spatial relationships for image processing and interpretation: a review”, Image and Vision Computing, vol. 23, no. 2, pp. 89–110, 2005.</a:t>
            </a:r>
          </a:p>
          <a:p>
            <a:pPr algn="just"/>
            <a:r>
              <a:rPr lang="en-US" sz="2000" dirty="0">
                <a:latin typeface="Tahoma" panose="020B0604030504040204" pitchFamily="34" charset="0"/>
                <a:ea typeface="Tahoma" panose="020B0604030504040204" pitchFamily="34" charset="0"/>
                <a:cs typeface="Tahoma" panose="020B0604030504040204" pitchFamily="34" charset="0"/>
              </a:rPr>
              <a:t>[2] A. Delmonte </a:t>
            </a:r>
            <a:r>
              <a:rPr lang="en-US" sz="2000" i="1" dirty="0">
                <a:latin typeface="Tahoma" panose="020B0604030504040204" pitchFamily="34" charset="0"/>
                <a:ea typeface="Tahoma" panose="020B0604030504040204" pitchFamily="34" charset="0"/>
                <a:cs typeface="Tahoma" panose="020B0604030504040204" pitchFamily="34" charset="0"/>
              </a:rPr>
              <a:t>et al., </a:t>
            </a:r>
            <a:r>
              <a:rPr lang="en-US" sz="2000" dirty="0">
                <a:latin typeface="Tahoma" panose="020B0604030504040204" pitchFamily="34" charset="0"/>
                <a:ea typeface="Tahoma" panose="020B0604030504040204" pitchFamily="34" charset="0"/>
                <a:cs typeface="Tahoma" panose="020B0604030504040204" pitchFamily="34" charset="0"/>
              </a:rPr>
              <a:t>“Segmentation of White Matter Tractograms Using Fuzzy Spatial Relations”, in Organization for Human Brain Mapping (OHBM), Singapore, 2018.</a:t>
            </a:r>
          </a:p>
          <a:p>
            <a:pPr algn="just"/>
            <a:r>
              <a:rPr lang="en-US" sz="2000" dirty="0">
                <a:latin typeface="Tahoma" panose="020B0604030504040204" pitchFamily="34" charset="0"/>
                <a:ea typeface="Tahoma" panose="020B0604030504040204" pitchFamily="34" charset="0"/>
                <a:cs typeface="Tahoma" panose="020B0604030504040204" pitchFamily="34" charset="0"/>
              </a:rPr>
              <a:t>[3] C. Mercier </a:t>
            </a:r>
            <a:r>
              <a:rPr lang="en-US" sz="2000" i="1" dirty="0">
                <a:latin typeface="Tahoma" panose="020B0604030504040204" pitchFamily="34" charset="0"/>
                <a:ea typeface="Tahoma" panose="020B0604030504040204" pitchFamily="34" charset="0"/>
                <a:cs typeface="Tahoma" panose="020B0604030504040204" pitchFamily="34" charset="0"/>
              </a:rPr>
              <a:t>et al., </a:t>
            </a:r>
            <a:r>
              <a:rPr lang="en-US" sz="2000" dirty="0">
                <a:latin typeface="Tahoma" panose="020B0604030504040204" pitchFamily="34" charset="0"/>
                <a:ea typeface="Tahoma" panose="020B0604030504040204" pitchFamily="34" charset="0"/>
                <a:cs typeface="Tahoma" panose="020B0604030504040204" pitchFamily="34" charset="0"/>
              </a:rPr>
              <a:t>“Progressive and Efficient Multi-Resolution Representations for Brain Tractograms”, in EG VCBM, 2018.</a:t>
            </a:r>
          </a:p>
          <a:p>
            <a:pPr algn="just"/>
            <a:r>
              <a:rPr lang="en-US" sz="2000" dirty="0">
                <a:latin typeface="Tahoma" panose="020B0604030504040204" pitchFamily="34" charset="0"/>
                <a:ea typeface="Tahoma" panose="020B0604030504040204" pitchFamily="34" charset="0"/>
                <a:cs typeface="Tahoma" panose="020B0604030504040204" pitchFamily="34" charset="0"/>
              </a:rPr>
              <a:t>[4] P. Gori </a:t>
            </a:r>
            <a:r>
              <a:rPr lang="en-US" sz="2000" i="1" dirty="0">
                <a:latin typeface="Tahoma" panose="020B0604030504040204" pitchFamily="34" charset="0"/>
                <a:ea typeface="Tahoma" panose="020B0604030504040204" pitchFamily="34" charset="0"/>
                <a:cs typeface="Tahoma" panose="020B0604030504040204" pitchFamily="34" charset="0"/>
              </a:rPr>
              <a:t>et al</a:t>
            </a:r>
            <a:r>
              <a:rPr lang="en-US" sz="2000" dirty="0">
                <a:latin typeface="Tahoma" panose="020B0604030504040204" pitchFamily="34" charset="0"/>
                <a:ea typeface="Tahoma" panose="020B0604030504040204" pitchFamily="34" charset="0"/>
                <a:cs typeface="Tahoma" panose="020B0604030504040204" pitchFamily="34" charset="0"/>
              </a:rPr>
              <a:t>., “Parsimonious Approximation of Streamline Trajectories in White Matter Fiber Bundles,” IEEE TMI, vol. 35, no. 12, pp. 2609–2619, 2016.</a:t>
            </a:r>
          </a:p>
          <a:p>
            <a:pPr algn="just"/>
            <a:r>
              <a:rPr lang="en-US" sz="2000" dirty="0">
                <a:latin typeface="Tahoma" panose="020B0604030504040204" pitchFamily="34" charset="0"/>
                <a:ea typeface="Tahoma" panose="020B0604030504040204" pitchFamily="34" charset="0"/>
                <a:cs typeface="Tahoma" panose="020B0604030504040204" pitchFamily="34" charset="0"/>
              </a:rPr>
              <a:t>[5] D. Wassermann </a:t>
            </a:r>
            <a:r>
              <a:rPr lang="en-US" sz="2000" i="1" dirty="0">
                <a:latin typeface="Tahoma" panose="020B0604030504040204" pitchFamily="34" charset="0"/>
                <a:ea typeface="Tahoma" panose="020B0604030504040204" pitchFamily="34" charset="0"/>
                <a:cs typeface="Tahoma" panose="020B0604030504040204" pitchFamily="34" charset="0"/>
              </a:rPr>
              <a:t>et al., </a:t>
            </a:r>
            <a:r>
              <a:rPr lang="en-US" sz="2000" dirty="0">
                <a:latin typeface="Tahoma" panose="020B0604030504040204" pitchFamily="34" charset="0"/>
                <a:ea typeface="Tahoma" panose="020B0604030504040204" pitchFamily="34" charset="0"/>
                <a:cs typeface="Tahoma" panose="020B0604030504040204" pitchFamily="34" charset="0"/>
              </a:rPr>
              <a:t>“The white matter query language: a novel approach for describing human white matter anatomy,” Brain Structure and Function, vol. 221, no. 9, pp. 4705–4721, 2016.</a:t>
            </a:r>
          </a:p>
        </p:txBody>
      </p:sp>
      <p:pic>
        <p:nvPicPr>
          <p:cNvPr id="58" name="Picture 27">
            <a:extLst>
              <a:ext uri="{FF2B5EF4-FFF2-40B4-BE49-F238E27FC236}">
                <a16:creationId xmlns:a16="http://schemas.microsoft.com/office/drawing/2014/main" id="{CC9D897F-0962-43E5-9879-2BACCFE33578}"/>
              </a:ext>
            </a:extLst>
          </p:cNvPr>
          <p:cNvPicPr>
            <a:picLocks noChangeAspect="1" noChangeArrowheads="1"/>
          </p:cNvPicPr>
          <p:nvPr/>
        </p:nvPicPr>
        <p:blipFill>
          <a:blip r:embed="rId3"/>
          <a:stretch>
            <a:fillRect/>
          </a:stretch>
        </p:blipFill>
        <p:spPr bwMode="auto">
          <a:xfrm>
            <a:off x="23159665" y="365017"/>
            <a:ext cx="2268842" cy="2232248"/>
          </a:xfrm>
          <a:prstGeom prst="rect">
            <a:avLst/>
          </a:prstGeom>
          <a:noFill/>
          <a:ln w="9525">
            <a:noFill/>
            <a:miter lim="800000"/>
            <a:headEnd/>
            <a:tailEnd/>
          </a:ln>
        </p:spPr>
      </p:pic>
      <p:sp>
        <p:nvSpPr>
          <p:cNvPr id="14338" name="Rectangle 2"/>
          <p:cNvSpPr>
            <a:spLocks noGrp="1" noChangeArrowheads="1"/>
          </p:cNvSpPr>
          <p:nvPr>
            <p:ph type="title"/>
          </p:nvPr>
        </p:nvSpPr>
        <p:spPr>
          <a:xfrm>
            <a:off x="0" y="182392"/>
            <a:ext cx="22535141" cy="2031729"/>
          </a:xfrm>
        </p:spPr>
        <p:txBody>
          <a:bodyPr/>
          <a:lstStyle/>
          <a:p>
            <a:pPr algn="ctr"/>
            <a:r>
              <a:rPr lang="en-US" sz="7200" dirty="0">
                <a:latin typeface="Tahoma" panose="020B0604030504040204" pitchFamily="34" charset="0"/>
                <a:ea typeface="Tahoma" panose="020B0604030504040204" pitchFamily="34" charset="0"/>
                <a:cs typeface="Tahoma" panose="020B0604030504040204" pitchFamily="34" charset="0"/>
              </a:rPr>
              <a:t>White Matter Multi-Resolution Segmentation Using Fuzzy Set Theory</a:t>
            </a:r>
          </a:p>
        </p:txBody>
      </p:sp>
      <p:pic>
        <p:nvPicPr>
          <p:cNvPr id="49" name="Image 48" descr="logo-institutionnel-rvb-hd.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084026" y="41701005"/>
            <a:ext cx="2062208" cy="912692"/>
          </a:xfrm>
          <a:prstGeom prst="rect">
            <a:avLst/>
          </a:prstGeom>
        </p:spPr>
      </p:pic>
      <p:pic>
        <p:nvPicPr>
          <p:cNvPr id="9" name="Image 8">
            <a:extLst>
              <a:ext uri="{FF2B5EF4-FFF2-40B4-BE49-F238E27FC236}">
                <a16:creationId xmlns:a16="http://schemas.microsoft.com/office/drawing/2014/main" id="{93806286-F73F-4803-AE7D-F0597E54C73C}"/>
              </a:ext>
            </a:extLst>
          </p:cNvPr>
          <p:cNvPicPr>
            <a:picLocks noChangeAspect="1"/>
          </p:cNvPicPr>
          <p:nvPr/>
        </p:nvPicPr>
        <p:blipFill>
          <a:blip r:embed="rId5"/>
          <a:stretch>
            <a:fillRect/>
          </a:stretch>
        </p:blipFill>
        <p:spPr>
          <a:xfrm>
            <a:off x="27658600" y="41718521"/>
            <a:ext cx="922115" cy="922115"/>
          </a:xfrm>
          <a:prstGeom prst="rect">
            <a:avLst/>
          </a:prstGeom>
        </p:spPr>
      </p:pic>
      <p:sp>
        <p:nvSpPr>
          <p:cNvPr id="6" name="Rectangle 5">
            <a:extLst>
              <a:ext uri="{FF2B5EF4-FFF2-40B4-BE49-F238E27FC236}">
                <a16:creationId xmlns:a16="http://schemas.microsoft.com/office/drawing/2014/main" id="{E5066ECD-744B-C940-BE73-517F467433DF}"/>
              </a:ext>
            </a:extLst>
          </p:cNvPr>
          <p:cNvSpPr/>
          <p:nvPr/>
        </p:nvSpPr>
        <p:spPr>
          <a:xfrm>
            <a:off x="1315095" y="2451224"/>
            <a:ext cx="20459320" cy="707886"/>
          </a:xfrm>
          <a:prstGeom prst="rect">
            <a:avLst/>
          </a:prstGeom>
        </p:spPr>
        <p:txBody>
          <a:bodyPr wrap="none">
            <a:spAutoFit/>
          </a:bodyPr>
          <a:lstStyle/>
          <a:p>
            <a:pPr algn="just"/>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Alessandro Delmonte</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1,2</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Corentin Mercier</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1,3</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 Johan Pallud</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4</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 Isabelle Bloch</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1,2</a:t>
            </a:r>
            <a:r>
              <a:rPr lang="en-US" sz="4000">
                <a:solidFill>
                  <a:schemeClr val="bg1"/>
                </a:solidFill>
                <a:latin typeface="Tahoma" panose="020B0604030504040204" pitchFamily="34" charset="0"/>
                <a:ea typeface="Tahoma" panose="020B0604030504040204" pitchFamily="34" charset="0"/>
                <a:cs typeface="Tahoma" panose="020B0604030504040204" pitchFamily="34" charset="0"/>
              </a:rPr>
              <a:t>, Pietro Gori</a:t>
            </a:r>
            <a:r>
              <a:rPr lang="en-US" sz="4000" baseline="30000">
                <a:solidFill>
                  <a:schemeClr val="bg1"/>
                </a:solidFill>
                <a:latin typeface="Tahoma" panose="020B0604030504040204" pitchFamily="34" charset="0"/>
                <a:ea typeface="Tahoma" panose="020B0604030504040204" pitchFamily="34" charset="0"/>
                <a:cs typeface="Tahoma" panose="020B0604030504040204" pitchFamily="34" charset="0"/>
              </a:rPr>
              <a:t>1</a:t>
            </a:r>
            <a:endParaRPr lang="en-US" sz="4000" baseline="3000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pic>
        <p:nvPicPr>
          <p:cNvPr id="19" name="Picture 18">
            <a:extLst>
              <a:ext uri="{FF2B5EF4-FFF2-40B4-BE49-F238E27FC236}">
                <a16:creationId xmlns:a16="http://schemas.microsoft.com/office/drawing/2014/main" id="{54B7BD52-810C-854D-A587-66E87DA4DCA6}"/>
              </a:ext>
            </a:extLst>
          </p:cNvPr>
          <p:cNvPicPr>
            <a:picLocks noChangeAspect="1"/>
          </p:cNvPicPr>
          <p:nvPr/>
        </p:nvPicPr>
        <p:blipFill>
          <a:blip r:embed="rId6"/>
          <a:stretch>
            <a:fillRect/>
          </a:stretch>
        </p:blipFill>
        <p:spPr>
          <a:xfrm>
            <a:off x="26686690" y="390132"/>
            <a:ext cx="2454770" cy="2182018"/>
          </a:xfrm>
          <a:prstGeom prst="rect">
            <a:avLst/>
          </a:prstGeom>
        </p:spPr>
      </p:pic>
      <p:sp>
        <p:nvSpPr>
          <p:cNvPr id="20" name="Rectangle 19">
            <a:extLst>
              <a:ext uri="{FF2B5EF4-FFF2-40B4-BE49-F238E27FC236}">
                <a16:creationId xmlns:a16="http://schemas.microsoft.com/office/drawing/2014/main" id="{4B2D02CB-ED1E-844D-9048-0D470D6304C0}"/>
              </a:ext>
            </a:extLst>
          </p:cNvPr>
          <p:cNvSpPr/>
          <p:nvPr/>
        </p:nvSpPr>
        <p:spPr>
          <a:xfrm>
            <a:off x="5363680" y="3281949"/>
            <a:ext cx="12642415" cy="1815882"/>
          </a:xfrm>
          <a:prstGeom prst="rect">
            <a:avLst/>
          </a:prstGeom>
        </p:spPr>
        <p:txBody>
          <a:bodyPr wrap="square">
            <a:spAutoFit/>
          </a:bodyPr>
          <a:lstStyle/>
          <a:p>
            <a:pPr algn="ctr"/>
            <a:r>
              <a:rPr lang="en-US" sz="2800" baseline="30000" dirty="0">
                <a:solidFill>
                  <a:schemeClr val="bg1"/>
                </a:solidFill>
                <a:latin typeface="Tahoma" panose="020B0604030504040204" pitchFamily="34" charset="0"/>
                <a:ea typeface="Tahoma" panose="020B0604030504040204" pitchFamily="34" charset="0"/>
                <a:cs typeface="Tahoma" panose="020B0604030504040204" pitchFamily="34" charset="0"/>
              </a:rPr>
              <a:t>1</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LTCI, Télécom ParisTech, Université Paris-</a:t>
            </a:r>
            <a:r>
              <a:rPr lang="en-US" sz="2800" dirty="0" err="1">
                <a:solidFill>
                  <a:schemeClr val="bg1"/>
                </a:solidFill>
                <a:latin typeface="Tahoma" panose="020B0604030504040204" pitchFamily="34" charset="0"/>
                <a:ea typeface="Tahoma" panose="020B0604030504040204" pitchFamily="34" charset="0"/>
                <a:cs typeface="Tahoma" panose="020B0604030504040204" pitchFamily="34" charset="0"/>
              </a:rPr>
              <a:t>Saclay</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 Paris, France</a:t>
            </a:r>
          </a:p>
          <a:p>
            <a:pPr algn="ctr"/>
            <a:r>
              <a:rPr lang="en-US" sz="2800" baseline="30000" dirty="0">
                <a:solidFill>
                  <a:schemeClr val="bg1"/>
                </a:solidFill>
                <a:latin typeface="Tahoma" panose="020B0604030504040204" pitchFamily="34" charset="0"/>
                <a:ea typeface="Tahoma" panose="020B0604030504040204" pitchFamily="34" charset="0"/>
                <a:cs typeface="Tahoma" panose="020B0604030504040204" pitchFamily="34" charset="0"/>
              </a:rPr>
              <a:t>2</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IMAG2 Laboratory, Imagine Institute, Paris, France</a:t>
            </a:r>
          </a:p>
          <a:p>
            <a:pPr algn="ctr"/>
            <a:r>
              <a:rPr lang="en-US" sz="2800" baseline="30000" dirty="0">
                <a:solidFill>
                  <a:schemeClr val="bg1"/>
                </a:solidFill>
                <a:latin typeface="Tahoma" panose="020B0604030504040204" pitchFamily="34" charset="0"/>
                <a:ea typeface="Tahoma" panose="020B0604030504040204" pitchFamily="34" charset="0"/>
                <a:cs typeface="Tahoma" panose="020B0604030504040204" pitchFamily="34" charset="0"/>
              </a:rPr>
              <a:t>3</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LIX, Ecole Polytechnique, Palaiseau, France</a:t>
            </a:r>
          </a:p>
          <a:p>
            <a:pPr algn="ctr"/>
            <a:r>
              <a:rPr lang="en-US" sz="2800" baseline="30000" dirty="0">
                <a:solidFill>
                  <a:schemeClr val="bg1"/>
                </a:solidFill>
                <a:latin typeface="Tahoma" panose="020B0604030504040204" pitchFamily="34" charset="0"/>
                <a:ea typeface="Tahoma" panose="020B0604030504040204" pitchFamily="34" charset="0"/>
                <a:cs typeface="Tahoma" panose="020B0604030504040204" pitchFamily="34" charset="0"/>
              </a:rPr>
              <a:t>4</a:t>
            </a:r>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Neurosurgery Department, Sainte-Anne Hospital, Paris, France</a:t>
            </a:r>
          </a:p>
        </p:txBody>
      </p:sp>
      <p:pic>
        <p:nvPicPr>
          <p:cNvPr id="24" name="Picture 23">
            <a:extLst>
              <a:ext uri="{FF2B5EF4-FFF2-40B4-BE49-F238E27FC236}">
                <a16:creationId xmlns:a16="http://schemas.microsoft.com/office/drawing/2014/main" id="{DDD6AF76-69C9-1648-97F7-0D3BB1315474}"/>
              </a:ext>
            </a:extLst>
          </p:cNvPr>
          <p:cNvPicPr>
            <a:picLocks noChangeAspect="1"/>
          </p:cNvPicPr>
          <p:nvPr/>
        </p:nvPicPr>
        <p:blipFill>
          <a:blip r:embed="rId7"/>
          <a:stretch>
            <a:fillRect/>
          </a:stretch>
        </p:blipFill>
        <p:spPr>
          <a:xfrm>
            <a:off x="28946650" y="41700690"/>
            <a:ext cx="956568" cy="858959"/>
          </a:xfrm>
          <a:prstGeom prst="rect">
            <a:avLst/>
          </a:prstGeom>
        </p:spPr>
      </p:pic>
      <p:pic>
        <p:nvPicPr>
          <p:cNvPr id="26" name="Picture 25">
            <a:extLst>
              <a:ext uri="{FF2B5EF4-FFF2-40B4-BE49-F238E27FC236}">
                <a16:creationId xmlns:a16="http://schemas.microsoft.com/office/drawing/2014/main" id="{B8D5C009-E63C-D24F-9248-285893D709F2}"/>
              </a:ext>
            </a:extLst>
          </p:cNvPr>
          <p:cNvPicPr>
            <a:picLocks noChangeAspect="1"/>
          </p:cNvPicPr>
          <p:nvPr/>
        </p:nvPicPr>
        <p:blipFill>
          <a:blip r:embed="rId8"/>
          <a:stretch>
            <a:fillRect/>
          </a:stretch>
        </p:blipFill>
        <p:spPr>
          <a:xfrm>
            <a:off x="25349565" y="41775741"/>
            <a:ext cx="1943100" cy="812800"/>
          </a:xfrm>
          <a:prstGeom prst="rect">
            <a:avLst/>
          </a:prstGeom>
        </p:spPr>
      </p:pic>
      <p:pic>
        <p:nvPicPr>
          <p:cNvPr id="29" name="Picture 28">
            <a:extLst>
              <a:ext uri="{FF2B5EF4-FFF2-40B4-BE49-F238E27FC236}">
                <a16:creationId xmlns:a16="http://schemas.microsoft.com/office/drawing/2014/main" id="{5C9A6E16-EB91-D94A-BA94-2F9CDF8BCC00}"/>
              </a:ext>
            </a:extLst>
          </p:cNvPr>
          <p:cNvPicPr>
            <a:picLocks noChangeAspect="1"/>
          </p:cNvPicPr>
          <p:nvPr/>
        </p:nvPicPr>
        <p:blipFill>
          <a:blip r:embed="rId9"/>
          <a:stretch>
            <a:fillRect/>
          </a:stretch>
        </p:blipFill>
        <p:spPr>
          <a:xfrm>
            <a:off x="23456355" y="2936657"/>
            <a:ext cx="1675462" cy="2293144"/>
          </a:xfrm>
          <a:prstGeom prst="rect">
            <a:avLst/>
          </a:prstGeom>
        </p:spPr>
      </p:pic>
      <p:pic>
        <p:nvPicPr>
          <p:cNvPr id="33" name="Picture 32">
            <a:extLst>
              <a:ext uri="{FF2B5EF4-FFF2-40B4-BE49-F238E27FC236}">
                <a16:creationId xmlns:a16="http://schemas.microsoft.com/office/drawing/2014/main" id="{F2A8A564-8D70-054B-B252-C61BEE875925}"/>
              </a:ext>
            </a:extLst>
          </p:cNvPr>
          <p:cNvPicPr>
            <a:picLocks noChangeAspect="1"/>
          </p:cNvPicPr>
          <p:nvPr/>
        </p:nvPicPr>
        <p:blipFill>
          <a:blip r:embed="rId10"/>
          <a:stretch>
            <a:fillRect/>
          </a:stretch>
        </p:blipFill>
        <p:spPr>
          <a:xfrm>
            <a:off x="20855201" y="41767589"/>
            <a:ext cx="2056276" cy="725160"/>
          </a:xfrm>
          <a:prstGeom prst="rect">
            <a:avLst/>
          </a:prstGeom>
        </p:spPr>
      </p:pic>
      <p:pic>
        <p:nvPicPr>
          <p:cNvPr id="41" name="Picture 40">
            <a:extLst>
              <a:ext uri="{FF2B5EF4-FFF2-40B4-BE49-F238E27FC236}">
                <a16:creationId xmlns:a16="http://schemas.microsoft.com/office/drawing/2014/main" id="{82D2A878-25D3-DF43-ABA9-D6DFDF472D8C}"/>
              </a:ext>
            </a:extLst>
          </p:cNvPr>
          <p:cNvPicPr>
            <a:picLocks noChangeAspect="1"/>
          </p:cNvPicPr>
          <p:nvPr/>
        </p:nvPicPr>
        <p:blipFill>
          <a:blip r:embed="rId11"/>
          <a:stretch>
            <a:fillRect/>
          </a:stretch>
        </p:blipFill>
        <p:spPr>
          <a:xfrm>
            <a:off x="18026189" y="41906201"/>
            <a:ext cx="2558381" cy="502300"/>
          </a:xfrm>
          <a:prstGeom prst="rect">
            <a:avLst/>
          </a:prstGeom>
        </p:spPr>
      </p:pic>
      <p:pic>
        <p:nvPicPr>
          <p:cNvPr id="42" name="Picture 41">
            <a:extLst>
              <a:ext uri="{FF2B5EF4-FFF2-40B4-BE49-F238E27FC236}">
                <a16:creationId xmlns:a16="http://schemas.microsoft.com/office/drawing/2014/main" id="{95087F94-4043-9A41-BED5-3EED52FE3B4C}"/>
              </a:ext>
            </a:extLst>
          </p:cNvPr>
          <p:cNvPicPr>
            <a:picLocks noChangeAspect="1"/>
          </p:cNvPicPr>
          <p:nvPr/>
        </p:nvPicPr>
        <p:blipFill rotWithShape="1">
          <a:blip r:embed="rId12"/>
          <a:srcRect r="53702"/>
          <a:stretch/>
        </p:blipFill>
        <p:spPr>
          <a:xfrm>
            <a:off x="15749313" y="41814695"/>
            <a:ext cx="1910941" cy="635000"/>
          </a:xfrm>
          <a:prstGeom prst="rect">
            <a:avLst/>
          </a:prstGeom>
        </p:spPr>
      </p:pic>
      <p:sp>
        <p:nvSpPr>
          <p:cNvPr id="43" name="Rectangle 42">
            <a:extLst>
              <a:ext uri="{FF2B5EF4-FFF2-40B4-BE49-F238E27FC236}">
                <a16:creationId xmlns:a16="http://schemas.microsoft.com/office/drawing/2014/main" id="{B4AFB71D-8CAE-A043-8434-E9108BC5B9B0}"/>
              </a:ext>
            </a:extLst>
          </p:cNvPr>
          <p:cNvSpPr/>
          <p:nvPr/>
        </p:nvSpPr>
        <p:spPr>
          <a:xfrm>
            <a:off x="18229151" y="4718887"/>
            <a:ext cx="4000582" cy="400110"/>
          </a:xfrm>
          <a:prstGeom prst="rect">
            <a:avLst/>
          </a:prstGeom>
        </p:spPr>
        <p:txBody>
          <a:bodyPr wrap="none">
            <a:spAutoFit/>
          </a:bodyPr>
          <a:lstStyle/>
          <a:p>
            <a:pPr algn="just"/>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equally contributed to this work</a:t>
            </a:r>
          </a:p>
        </p:txBody>
      </p:sp>
      <p:sp>
        <p:nvSpPr>
          <p:cNvPr id="46" name="Rectangle 45">
            <a:extLst>
              <a:ext uri="{FF2B5EF4-FFF2-40B4-BE49-F238E27FC236}">
                <a16:creationId xmlns:a16="http://schemas.microsoft.com/office/drawing/2014/main" id="{D0399479-C291-A041-A58E-C5DA18BC4AEC}"/>
              </a:ext>
            </a:extLst>
          </p:cNvPr>
          <p:cNvSpPr/>
          <p:nvPr/>
        </p:nvSpPr>
        <p:spPr>
          <a:xfrm rot="16200000">
            <a:off x="25536479" y="34865905"/>
            <a:ext cx="8693598" cy="400110"/>
          </a:xfrm>
          <a:prstGeom prst="rect">
            <a:avLst/>
          </a:prstGeom>
        </p:spPr>
        <p:txBody>
          <a:bodyPr wrap="none">
            <a:spAutoFit/>
          </a:bodyPr>
          <a:lstStyle/>
          <a:p>
            <a:pPr algn="just"/>
            <a:r>
              <a:rPr lang="en-US" sz="2000" dirty="0">
                <a:latin typeface="Tahoma" panose="020B0604030504040204" pitchFamily="34" charset="0"/>
                <a:ea typeface="Tahoma" panose="020B0604030504040204" pitchFamily="34" charset="0"/>
                <a:cs typeface="Tahoma" panose="020B0604030504040204" pitchFamily="34" charset="0"/>
              </a:rPr>
              <a:t>IEEE International Symposium on Biomedical Imaging – 2019 – Venice (IT)</a:t>
            </a:r>
            <a:endParaRPr lang="en-US" sz="2000" dirty="0">
              <a:effectLst/>
              <a:latin typeface="Tahoma" panose="020B0604030504040204" pitchFamily="34" charset="0"/>
              <a:ea typeface="Tahoma" panose="020B0604030504040204" pitchFamily="34" charset="0"/>
              <a:cs typeface="Tahoma" panose="020B0604030504040204" pitchFamily="34" charset="0"/>
            </a:endParaRPr>
          </a:p>
        </p:txBody>
      </p:sp>
      <p:sp>
        <p:nvSpPr>
          <p:cNvPr id="53" name="Rectangle 52">
            <a:extLst>
              <a:ext uri="{FF2B5EF4-FFF2-40B4-BE49-F238E27FC236}">
                <a16:creationId xmlns:a16="http://schemas.microsoft.com/office/drawing/2014/main" id="{06DA883E-3082-EF4B-8205-596333758B30}"/>
              </a:ext>
            </a:extLst>
          </p:cNvPr>
          <p:cNvSpPr/>
          <p:nvPr/>
        </p:nvSpPr>
        <p:spPr>
          <a:xfrm>
            <a:off x="25556783" y="40121636"/>
            <a:ext cx="2643865" cy="584775"/>
          </a:xfrm>
          <a:prstGeom prst="rect">
            <a:avLst/>
          </a:prstGeom>
        </p:spPr>
        <p:txBody>
          <a:bodyPr wrap="none">
            <a:spAutoFit/>
          </a:bodyPr>
          <a:lstStyle/>
          <a:p>
            <a:pPr algn="just"/>
            <a:r>
              <a:rPr lang="en-US" sz="3200" dirty="0">
                <a:latin typeface="Tahoma" panose="020B0604030504040204" pitchFamily="34" charset="0"/>
                <a:ea typeface="Tahoma" panose="020B0604030504040204" pitchFamily="34" charset="0"/>
                <a:cs typeface="Tahoma" panose="020B0604030504040204" pitchFamily="34" charset="0"/>
              </a:rPr>
              <a:t>Poster n°</a:t>
            </a:r>
            <a:r>
              <a:rPr lang="en-US" sz="3200" b="1" dirty="0">
                <a:latin typeface="Tahoma" panose="020B0604030504040204" pitchFamily="34" charset="0"/>
                <a:ea typeface="Tahoma" panose="020B0604030504040204" pitchFamily="34" charset="0"/>
                <a:cs typeface="Tahoma" panose="020B0604030504040204" pitchFamily="34" charset="0"/>
              </a:rPr>
              <a:t>582</a:t>
            </a:r>
            <a:endParaRPr lang="en-US" sz="3200" dirty="0">
              <a:effectLst/>
              <a:latin typeface="Tahoma" panose="020B0604030504040204" pitchFamily="34" charset="0"/>
              <a:ea typeface="Tahoma" panose="020B0604030504040204" pitchFamily="34" charset="0"/>
              <a:cs typeface="Tahoma" panose="020B0604030504040204" pitchFamily="34" charset="0"/>
            </a:endParaRPr>
          </a:p>
        </p:txBody>
      </p:sp>
      <p:sp>
        <p:nvSpPr>
          <p:cNvPr id="55" name="Rectangle 54">
            <a:extLst>
              <a:ext uri="{FF2B5EF4-FFF2-40B4-BE49-F238E27FC236}">
                <a16:creationId xmlns:a16="http://schemas.microsoft.com/office/drawing/2014/main" id="{FA93E351-58CA-AD41-888E-CD1B6FA9F480}"/>
              </a:ext>
            </a:extLst>
          </p:cNvPr>
          <p:cNvSpPr/>
          <p:nvPr/>
        </p:nvSpPr>
        <p:spPr>
          <a:xfrm>
            <a:off x="2640810" y="41651807"/>
            <a:ext cx="6768751" cy="954107"/>
          </a:xfrm>
          <a:prstGeom prst="rect">
            <a:avLst/>
          </a:prstGeom>
        </p:spPr>
        <p:txBody>
          <a:bodyPr wrap="square">
            <a:spAutoFit/>
          </a:bodyPr>
          <a:lstStyle/>
          <a:p>
            <a:pPr algn="just"/>
            <a:r>
              <a:rPr lang="en-US" sz="2800" dirty="0" err="1">
                <a:solidFill>
                  <a:schemeClr val="bg1"/>
                </a:solidFill>
                <a:latin typeface="Tahoma" panose="020B0604030504040204" pitchFamily="34" charset="0"/>
                <a:ea typeface="Tahoma" panose="020B0604030504040204" pitchFamily="34" charset="0"/>
                <a:cs typeface="Tahoma" panose="020B0604030504040204" pitchFamily="34" charset="0"/>
              </a:rPr>
              <a:t>alessandro.delmonte@institutimagine.org</a:t>
            </a:r>
            <a:endParaRPr lang="en-US" sz="2800" dirty="0">
              <a:solidFill>
                <a:schemeClr val="bg1"/>
              </a:solidFill>
              <a:latin typeface="Tahoma" panose="020B0604030504040204" pitchFamily="34" charset="0"/>
              <a:ea typeface="Tahoma" panose="020B0604030504040204" pitchFamily="34" charset="0"/>
              <a:cs typeface="Tahoma" panose="020B0604030504040204" pitchFamily="34" charset="0"/>
            </a:endParaRPr>
          </a:p>
          <a:p>
            <a:pPr algn="just"/>
            <a:r>
              <a:rPr lang="en-US" sz="2800" dirty="0" err="1">
                <a:solidFill>
                  <a:schemeClr val="bg1"/>
                </a:solidFill>
                <a:latin typeface="Tahoma" panose="020B0604030504040204" pitchFamily="34" charset="0"/>
                <a:ea typeface="Tahoma" panose="020B0604030504040204" pitchFamily="34" charset="0"/>
                <a:cs typeface="Tahoma" panose="020B0604030504040204" pitchFamily="34" charset="0"/>
              </a:rPr>
              <a:t>c</a:t>
            </a:r>
            <a:r>
              <a:rPr lang="en-US" sz="2800" dirty="0" err="1">
                <a:solidFill>
                  <a:schemeClr val="bg1"/>
                </a:solidFill>
                <a:effectLst/>
                <a:latin typeface="Tahoma" panose="020B0604030504040204" pitchFamily="34" charset="0"/>
                <a:ea typeface="Tahoma" panose="020B0604030504040204" pitchFamily="34" charset="0"/>
                <a:cs typeface="Tahoma" panose="020B0604030504040204" pitchFamily="34" charset="0"/>
              </a:rPr>
              <a:t>orentin.mercier@telecom-paristech.fr</a:t>
            </a:r>
            <a:endParaRPr lang="en-US" sz="2800" dirty="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88" name="Rectangle 87">
            <a:extLst>
              <a:ext uri="{FF2B5EF4-FFF2-40B4-BE49-F238E27FC236}">
                <a16:creationId xmlns:a16="http://schemas.microsoft.com/office/drawing/2014/main" id="{B895475A-372D-A94F-91BC-0692EBDFA7E1}"/>
              </a:ext>
            </a:extLst>
          </p:cNvPr>
          <p:cNvSpPr/>
          <p:nvPr/>
        </p:nvSpPr>
        <p:spPr>
          <a:xfrm>
            <a:off x="835605" y="41857105"/>
            <a:ext cx="1896443" cy="523220"/>
          </a:xfrm>
          <a:prstGeom prst="rect">
            <a:avLst/>
          </a:prstGeom>
        </p:spPr>
        <p:txBody>
          <a:bodyPr wrap="square">
            <a:spAutoFit/>
          </a:bodyPr>
          <a:lstStyle/>
          <a:p>
            <a:pPr algn="just"/>
            <a:r>
              <a:rPr lang="en-US" sz="2800">
                <a:solidFill>
                  <a:schemeClr val="bg1"/>
                </a:solidFill>
                <a:latin typeface="Tahoma" panose="020B0604030504040204" pitchFamily="34" charset="0"/>
                <a:ea typeface="Tahoma" panose="020B0604030504040204" pitchFamily="34" charset="0"/>
                <a:cs typeface="Tahoma" panose="020B0604030504040204" pitchFamily="34" charset="0"/>
              </a:rPr>
              <a:t>Contacts:</a:t>
            </a:r>
            <a:endParaRPr lang="en-US" sz="280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14347" name="TextBox 14346">
            <a:extLst>
              <a:ext uri="{FF2B5EF4-FFF2-40B4-BE49-F238E27FC236}">
                <a16:creationId xmlns:a16="http://schemas.microsoft.com/office/drawing/2014/main" id="{99185E07-BDFE-F742-92C2-9EBBBF19498F}"/>
              </a:ext>
            </a:extLst>
          </p:cNvPr>
          <p:cNvSpPr txBox="1"/>
          <p:nvPr/>
        </p:nvSpPr>
        <p:spPr>
          <a:xfrm>
            <a:off x="418452" y="5306772"/>
            <a:ext cx="8007320" cy="707886"/>
          </a:xfrm>
          <a:prstGeom prst="rect">
            <a:avLst/>
          </a:prstGeom>
          <a:noFill/>
        </p:spPr>
        <p:txBody>
          <a:bodyPr wrap="none" rtlCol="0">
            <a:spAutoFit/>
          </a:bodyPr>
          <a:lstStyle/>
          <a:p>
            <a:pPr algn="just"/>
            <a:r>
              <a:rPr lang="en-US" sz="4000" b="1" dirty="0">
                <a:solidFill>
                  <a:srgbClr val="BF1238"/>
                </a:solidFill>
                <a:latin typeface="Tahoma" panose="020B0604030504040204" pitchFamily="34" charset="0"/>
                <a:ea typeface="Tahoma" panose="020B0604030504040204" pitchFamily="34" charset="0"/>
                <a:cs typeface="Tahoma" panose="020B0604030504040204" pitchFamily="34" charset="0"/>
              </a:rPr>
              <a:t>INTRODUCTION / OBJECTIVE </a:t>
            </a:r>
          </a:p>
        </p:txBody>
      </p:sp>
      <p:sp>
        <p:nvSpPr>
          <p:cNvPr id="152" name="TextBox 151">
            <a:extLst>
              <a:ext uri="{FF2B5EF4-FFF2-40B4-BE49-F238E27FC236}">
                <a16:creationId xmlns:a16="http://schemas.microsoft.com/office/drawing/2014/main" id="{AA090CF2-6BB5-904C-B613-93ECDE80DB2E}"/>
              </a:ext>
            </a:extLst>
          </p:cNvPr>
          <p:cNvSpPr txBox="1"/>
          <p:nvPr/>
        </p:nvSpPr>
        <p:spPr>
          <a:xfrm>
            <a:off x="639062" y="32419105"/>
            <a:ext cx="2509020" cy="707886"/>
          </a:xfrm>
          <a:prstGeom prst="rect">
            <a:avLst/>
          </a:prstGeom>
          <a:noFill/>
        </p:spPr>
        <p:txBody>
          <a:bodyPr wrap="none" rtlCol="0">
            <a:spAutoFit/>
          </a:bodyPr>
          <a:lstStyle/>
          <a:p>
            <a:pPr algn="just"/>
            <a:r>
              <a:rPr lang="en-US" sz="4000" b="1" dirty="0">
                <a:solidFill>
                  <a:srgbClr val="BF1238"/>
                </a:solidFill>
                <a:latin typeface="Tahoma" panose="020B0604030504040204" pitchFamily="34" charset="0"/>
                <a:ea typeface="Tahoma" panose="020B0604030504040204" pitchFamily="34" charset="0"/>
                <a:cs typeface="Tahoma" panose="020B0604030504040204" pitchFamily="34" charset="0"/>
              </a:rPr>
              <a:t>RESULTS</a:t>
            </a:r>
          </a:p>
        </p:txBody>
      </p:sp>
      <p:sp>
        <p:nvSpPr>
          <p:cNvPr id="154" name="TextBox 153">
            <a:extLst>
              <a:ext uri="{FF2B5EF4-FFF2-40B4-BE49-F238E27FC236}">
                <a16:creationId xmlns:a16="http://schemas.microsoft.com/office/drawing/2014/main" id="{AC3BB958-161A-A541-89FF-8D670AEEDE2A}"/>
              </a:ext>
            </a:extLst>
          </p:cNvPr>
          <p:cNvSpPr txBox="1"/>
          <p:nvPr/>
        </p:nvSpPr>
        <p:spPr>
          <a:xfrm>
            <a:off x="445467" y="8771334"/>
            <a:ext cx="8592417" cy="707886"/>
          </a:xfrm>
          <a:prstGeom prst="rect">
            <a:avLst/>
          </a:prstGeom>
          <a:noFill/>
        </p:spPr>
        <p:txBody>
          <a:bodyPr wrap="none" rtlCol="0">
            <a:spAutoFit/>
          </a:bodyPr>
          <a:lstStyle>
            <a:defPPr>
              <a:defRPr lang="fr-FR"/>
            </a:defPPr>
            <a:lvl1pPr>
              <a:defRPr b="1">
                <a:solidFill>
                  <a:srgbClr val="BF1238"/>
                </a:solidFill>
                <a:latin typeface="Tahoma" panose="020B0604030504040204" pitchFamily="34" charset="0"/>
                <a:ea typeface="Tahoma" panose="020B0604030504040204" pitchFamily="34" charset="0"/>
                <a:cs typeface="Tahoma" panose="020B0604030504040204" pitchFamily="34" charset="0"/>
              </a:defRPr>
            </a:lvl1pPr>
          </a:lstStyle>
          <a:p>
            <a:pPr algn="just"/>
            <a:r>
              <a:rPr lang="en-US" sz="4000" dirty="0"/>
              <a:t>SPATIAL RELATIONS MODELING</a:t>
            </a:r>
          </a:p>
        </p:txBody>
      </p:sp>
      <p:sp>
        <p:nvSpPr>
          <p:cNvPr id="155" name="TextBox 154">
            <a:extLst>
              <a:ext uri="{FF2B5EF4-FFF2-40B4-BE49-F238E27FC236}">
                <a16:creationId xmlns:a16="http://schemas.microsoft.com/office/drawing/2014/main" id="{9960C89B-ACBD-C04A-AFA7-80C3C243DC36}"/>
              </a:ext>
            </a:extLst>
          </p:cNvPr>
          <p:cNvSpPr txBox="1"/>
          <p:nvPr/>
        </p:nvSpPr>
        <p:spPr>
          <a:xfrm>
            <a:off x="639062" y="20897825"/>
            <a:ext cx="10448694" cy="707886"/>
          </a:xfrm>
          <a:prstGeom prst="rect">
            <a:avLst/>
          </a:prstGeom>
          <a:noFill/>
        </p:spPr>
        <p:txBody>
          <a:bodyPr wrap="none" rtlCol="0">
            <a:spAutoFit/>
          </a:bodyPr>
          <a:lstStyle>
            <a:defPPr>
              <a:defRPr lang="fr-FR"/>
            </a:defPPr>
            <a:lvl1pPr>
              <a:defRPr b="1">
                <a:solidFill>
                  <a:srgbClr val="BF1238"/>
                </a:solidFill>
                <a:latin typeface="Tahoma" panose="020B0604030504040204" pitchFamily="34" charset="0"/>
                <a:ea typeface="Tahoma" panose="020B0604030504040204" pitchFamily="34" charset="0"/>
                <a:cs typeface="Tahoma" panose="020B0604030504040204" pitchFamily="34" charset="0"/>
              </a:defRPr>
            </a:lvl1pPr>
          </a:lstStyle>
          <a:p>
            <a:pPr algn="just"/>
            <a:r>
              <a:rPr lang="en-US" sz="4000" dirty="0"/>
              <a:t>MULTI-RESOLUTION REPRESENTATION</a:t>
            </a:r>
          </a:p>
        </p:txBody>
      </p:sp>
      <p:sp>
        <p:nvSpPr>
          <p:cNvPr id="14349" name="TextBox 14348">
            <a:extLst>
              <a:ext uri="{FF2B5EF4-FFF2-40B4-BE49-F238E27FC236}">
                <a16:creationId xmlns:a16="http://schemas.microsoft.com/office/drawing/2014/main" id="{0A17E20A-79E4-624C-9188-CBB7FA83B902}"/>
              </a:ext>
            </a:extLst>
          </p:cNvPr>
          <p:cNvSpPr txBox="1"/>
          <p:nvPr/>
        </p:nvSpPr>
        <p:spPr>
          <a:xfrm>
            <a:off x="-9491073" y="6144969"/>
            <a:ext cx="6197153" cy="8402300"/>
          </a:xfrm>
          <a:prstGeom prst="rect">
            <a:avLst/>
          </a:prstGeom>
          <a:noFill/>
        </p:spPr>
        <p:txBody>
          <a:bodyPr wrap="square" rtlCol="0">
            <a:spAutoFit/>
          </a:bodyPr>
          <a:lstStyle>
            <a:defPPr>
              <a:defRPr lang="fr-FR"/>
            </a:defPPr>
            <a:lvl1pPr>
              <a:defRPr>
                <a:latin typeface="Tahoma" panose="020B0604030504040204" pitchFamily="34" charset="0"/>
                <a:ea typeface="Tahoma" panose="020B0604030504040204" pitchFamily="34" charset="0"/>
                <a:cs typeface="Tahoma" panose="020B0604030504040204" pitchFamily="34" charset="0"/>
              </a:defRPr>
            </a:lvl1pPr>
          </a:lstStyle>
          <a:p>
            <a:pPr algn="just"/>
            <a:r>
              <a:rPr lang="en-US" sz="3600" dirty="0"/>
              <a:t>Clinicians often describe white matter fiber bundles using spatial indication in relation to known brain references. These descriptions are intrinsically vague, thus needing an appropriate modelling framework. We apply the fuzzy set theory to represent the uncertainty of fibers to belong to a bundle, in terms of spatial, connectivity and trajectory information (e.g. anterior of Amygdala).</a:t>
            </a:r>
          </a:p>
        </p:txBody>
      </p:sp>
      <p:sp>
        <p:nvSpPr>
          <p:cNvPr id="158" name="TextBox 157">
            <a:extLst>
              <a:ext uri="{FF2B5EF4-FFF2-40B4-BE49-F238E27FC236}">
                <a16:creationId xmlns:a16="http://schemas.microsoft.com/office/drawing/2014/main" id="{88AFBE52-98EE-FA49-B629-2910B5D8234F}"/>
              </a:ext>
            </a:extLst>
          </p:cNvPr>
          <p:cNvSpPr txBox="1"/>
          <p:nvPr/>
        </p:nvSpPr>
        <p:spPr>
          <a:xfrm>
            <a:off x="217679" y="39475889"/>
            <a:ext cx="2194832" cy="523220"/>
          </a:xfrm>
          <a:prstGeom prst="rect">
            <a:avLst/>
          </a:prstGeom>
          <a:noFill/>
        </p:spPr>
        <p:txBody>
          <a:bodyPr wrap="none" rtlCol="0">
            <a:spAutoFit/>
          </a:bodyPr>
          <a:lstStyle>
            <a:defPPr>
              <a:defRPr lang="fr-FR"/>
            </a:defPPr>
            <a:lvl1pPr>
              <a:defRPr sz="4000" b="1">
                <a:solidFill>
                  <a:srgbClr val="BF1238"/>
                </a:solidFill>
                <a:latin typeface="Tahoma" panose="020B0604030504040204" pitchFamily="34" charset="0"/>
                <a:ea typeface="Tahoma" panose="020B0604030504040204" pitchFamily="34" charset="0"/>
                <a:cs typeface="Tahoma" panose="020B0604030504040204" pitchFamily="34" charset="0"/>
              </a:defRPr>
            </a:lvl1pPr>
          </a:lstStyle>
          <a:p>
            <a:pPr algn="just"/>
            <a:r>
              <a:rPr lang="en-US" sz="2800"/>
              <a:t>References</a:t>
            </a:r>
          </a:p>
        </p:txBody>
      </p:sp>
      <p:sp>
        <p:nvSpPr>
          <p:cNvPr id="165" name="TextBox 164">
            <a:extLst>
              <a:ext uri="{FF2B5EF4-FFF2-40B4-BE49-F238E27FC236}">
                <a16:creationId xmlns:a16="http://schemas.microsoft.com/office/drawing/2014/main" id="{39D77B9E-898D-E44E-8815-E5E26F94E0E9}"/>
              </a:ext>
            </a:extLst>
          </p:cNvPr>
          <p:cNvSpPr txBox="1"/>
          <p:nvPr/>
        </p:nvSpPr>
        <p:spPr>
          <a:xfrm>
            <a:off x="700845" y="6188309"/>
            <a:ext cx="28233979" cy="1754326"/>
          </a:xfrm>
          <a:prstGeom prst="rect">
            <a:avLst/>
          </a:prstGeom>
          <a:noFill/>
        </p:spPr>
        <p:txBody>
          <a:bodyPr wrap="square" rtlCol="0">
            <a:spAutoFit/>
          </a:bodyPr>
          <a:lstStyle>
            <a:defPPr>
              <a:defRPr lang="fr-FR"/>
            </a:defPPr>
            <a:lvl1pPr>
              <a:defRPr>
                <a:latin typeface="Tahoma" panose="020B0604030504040204" pitchFamily="34" charset="0"/>
                <a:ea typeface="Tahoma" panose="020B0604030504040204" pitchFamily="34" charset="0"/>
                <a:cs typeface="Tahoma" panose="020B0604030504040204" pitchFamily="34" charset="0"/>
              </a:defRPr>
            </a:lvl1pPr>
          </a:lstStyle>
          <a:p>
            <a:pPr algn="just"/>
            <a:r>
              <a:rPr lang="en-US" sz="3600" dirty="0"/>
              <a:t>White matter fiber bundles are often described using qualitative spatial relationships (e.g. anterior of Amygdala) </a:t>
            </a:r>
            <a:r>
              <a:rPr lang="en-US" sz="3600" dirty="0">
                <a:solidFill>
                  <a:srgbClr val="FF0000"/>
                </a:solidFill>
              </a:rPr>
              <a:t>[0]</a:t>
            </a:r>
            <a:r>
              <a:rPr lang="en-US" sz="3600" dirty="0"/>
              <a:t>. We propose to model their inherent vagueness using the theory of fuzzy sets. Furthermore, to cope with the high redundancy of tractograms and ease interpretation, we introduce an interactive navigation and exploration technique based on a multi-resolution representation.</a:t>
            </a:r>
          </a:p>
        </p:txBody>
      </p:sp>
      <p:sp>
        <p:nvSpPr>
          <p:cNvPr id="166" name="TextBox 165">
            <a:extLst>
              <a:ext uri="{FF2B5EF4-FFF2-40B4-BE49-F238E27FC236}">
                <a16:creationId xmlns:a16="http://schemas.microsoft.com/office/drawing/2014/main" id="{D6C3638B-1BB7-2B45-AF45-909AF3986F5C}"/>
              </a:ext>
            </a:extLst>
          </p:cNvPr>
          <p:cNvSpPr txBox="1"/>
          <p:nvPr/>
        </p:nvSpPr>
        <p:spPr>
          <a:xfrm>
            <a:off x="663779" y="33412093"/>
            <a:ext cx="18434267" cy="2862322"/>
          </a:xfrm>
          <a:prstGeom prst="rect">
            <a:avLst/>
          </a:prstGeom>
          <a:noFill/>
        </p:spPr>
        <p:txBody>
          <a:bodyPr wrap="square" rtlCol="0">
            <a:spAutoFit/>
          </a:bodyPr>
          <a:lstStyle>
            <a:defPPr>
              <a:defRPr lang="fr-FR"/>
            </a:defPPr>
            <a:lvl1pPr>
              <a:defRPr>
                <a:latin typeface="Tahoma" panose="020B0604030504040204" pitchFamily="34" charset="0"/>
                <a:ea typeface="Tahoma" panose="020B0604030504040204" pitchFamily="34" charset="0"/>
                <a:cs typeface="Tahoma" panose="020B0604030504040204" pitchFamily="34" charset="0"/>
              </a:defRPr>
            </a:lvl1pPr>
          </a:lstStyle>
          <a:p>
            <a:pPr marL="571500" indent="-571500" algn="just">
              <a:buFont typeface="Arial" panose="020B0604020202020204" pitchFamily="34" charset="0"/>
              <a:buChar char="•"/>
            </a:pPr>
            <a:r>
              <a:rPr lang="en-US" sz="3600" dirty="0"/>
              <a:t>We validated our results on 5 unrelated healthy adults subjects from the</a:t>
            </a:r>
            <a:r>
              <a:rPr lang="en-US" sz="3600" i="1" dirty="0"/>
              <a:t> HCP </a:t>
            </a:r>
            <a:r>
              <a:rPr lang="en-US" sz="3600" dirty="0"/>
              <a:t>dataset. </a:t>
            </a:r>
          </a:p>
          <a:p>
            <a:pPr marL="571500" indent="-571500" algn="just">
              <a:buFont typeface="Arial" panose="020B0604020202020204" pitchFamily="34" charset="0"/>
              <a:buChar char="•"/>
            </a:pPr>
            <a:r>
              <a:rPr lang="en-US" sz="3600" dirty="0"/>
              <a:t>The interactive analysis helped neurosurgeons to better understand the structure of the bundles and find an optimal ACS threshold for the segmentation of IFOF and UF.</a:t>
            </a:r>
          </a:p>
          <a:p>
            <a:pPr marL="571500" indent="-571500" algn="just">
              <a:buFont typeface="Arial" panose="020B0604020202020204" pitchFamily="34" charset="0"/>
              <a:buChar char="•"/>
            </a:pPr>
            <a:r>
              <a:rPr lang="en-US" sz="3600" dirty="0"/>
              <a:t>A smaller fiber dispersion, compared to state-of-the-art methods, can be observed.</a:t>
            </a:r>
          </a:p>
          <a:p>
            <a:pPr marL="571500" indent="-571500" algn="just">
              <a:buFont typeface="Arial" panose="020B0604020202020204" pitchFamily="34" charset="0"/>
              <a:buChar char="•"/>
            </a:pPr>
            <a:r>
              <a:rPr lang="en-US" sz="3600" dirty="0"/>
              <a:t>ACS thresholds were reproducible among different subjects.</a:t>
            </a:r>
          </a:p>
        </p:txBody>
      </p:sp>
      <p:pic>
        <p:nvPicPr>
          <p:cNvPr id="14356" name="Picture 14355">
            <a:extLst>
              <a:ext uri="{FF2B5EF4-FFF2-40B4-BE49-F238E27FC236}">
                <a16:creationId xmlns:a16="http://schemas.microsoft.com/office/drawing/2014/main" id="{E6B2FFEC-49E6-2444-A15F-4DDF2D55701A}"/>
              </a:ext>
            </a:extLst>
          </p:cNvPr>
          <p:cNvPicPr>
            <a:picLocks noChangeAspect="1"/>
          </p:cNvPicPr>
          <p:nvPr/>
        </p:nvPicPr>
        <p:blipFill>
          <a:blip r:embed="rId13">
            <a:grayscl/>
          </a:blip>
          <a:stretch>
            <a:fillRect/>
          </a:stretch>
        </p:blipFill>
        <p:spPr>
          <a:xfrm>
            <a:off x="13415002" y="41884586"/>
            <a:ext cx="1934375" cy="589984"/>
          </a:xfrm>
          <a:prstGeom prst="rect">
            <a:avLst/>
          </a:prstGeom>
        </p:spPr>
      </p:pic>
      <p:pic>
        <p:nvPicPr>
          <p:cNvPr id="14357" name="Picture 14356">
            <a:extLst>
              <a:ext uri="{FF2B5EF4-FFF2-40B4-BE49-F238E27FC236}">
                <a16:creationId xmlns:a16="http://schemas.microsoft.com/office/drawing/2014/main" id="{CE64512C-88F7-A147-818D-55BD3A4C557E}"/>
              </a:ext>
            </a:extLst>
          </p:cNvPr>
          <p:cNvPicPr>
            <a:picLocks noChangeAspect="1"/>
          </p:cNvPicPr>
          <p:nvPr/>
        </p:nvPicPr>
        <p:blipFill>
          <a:blip r:embed="rId14"/>
          <a:stretch>
            <a:fillRect/>
          </a:stretch>
        </p:blipFill>
        <p:spPr>
          <a:xfrm>
            <a:off x="26313757" y="3135343"/>
            <a:ext cx="3200635" cy="1899043"/>
          </a:xfrm>
          <a:prstGeom prst="rect">
            <a:avLst/>
          </a:prstGeom>
        </p:spPr>
      </p:pic>
      <p:sp>
        <p:nvSpPr>
          <p:cNvPr id="3" name="Rectangle 2">
            <a:extLst>
              <a:ext uri="{FF2B5EF4-FFF2-40B4-BE49-F238E27FC236}">
                <a16:creationId xmlns:a16="http://schemas.microsoft.com/office/drawing/2014/main" id="{33AE2F8E-8154-574C-8FE9-ECF42254922A}"/>
              </a:ext>
            </a:extLst>
          </p:cNvPr>
          <p:cNvSpPr/>
          <p:nvPr/>
        </p:nvSpPr>
        <p:spPr>
          <a:xfrm>
            <a:off x="835605" y="37888414"/>
            <a:ext cx="16824649" cy="1200329"/>
          </a:xfrm>
          <a:prstGeom prst="rect">
            <a:avLst/>
          </a:prstGeom>
        </p:spPr>
        <p:txBody>
          <a:bodyPr wrap="square">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We plan to extend the proposed technique to more tract bundles, implementing more fuzzy relations, and perform statistical analyses.</a:t>
            </a:r>
          </a:p>
        </p:txBody>
      </p:sp>
      <p:sp>
        <p:nvSpPr>
          <p:cNvPr id="93" name="TextBox 92">
            <a:extLst>
              <a:ext uri="{FF2B5EF4-FFF2-40B4-BE49-F238E27FC236}">
                <a16:creationId xmlns:a16="http://schemas.microsoft.com/office/drawing/2014/main" id="{57642E62-BC8D-284F-A14A-3E6413E775D0}"/>
              </a:ext>
            </a:extLst>
          </p:cNvPr>
          <p:cNvSpPr txBox="1"/>
          <p:nvPr/>
        </p:nvSpPr>
        <p:spPr>
          <a:xfrm>
            <a:off x="456571" y="36979893"/>
            <a:ext cx="4368504" cy="707886"/>
          </a:xfrm>
          <a:prstGeom prst="rect">
            <a:avLst/>
          </a:prstGeom>
          <a:noFill/>
        </p:spPr>
        <p:txBody>
          <a:bodyPr wrap="none" rtlCol="0">
            <a:spAutoFit/>
          </a:bodyPr>
          <a:lstStyle/>
          <a:p>
            <a:pPr algn="just"/>
            <a:r>
              <a:rPr lang="en-US" sz="4000" b="1" dirty="0">
                <a:solidFill>
                  <a:srgbClr val="BF1238"/>
                </a:solidFill>
                <a:latin typeface="Tahoma" panose="020B0604030504040204" pitchFamily="34" charset="0"/>
                <a:ea typeface="Tahoma" panose="020B0604030504040204" pitchFamily="34" charset="0"/>
                <a:cs typeface="Tahoma" panose="020B0604030504040204" pitchFamily="34" charset="0"/>
              </a:rPr>
              <a:t>FUTURE WORKS</a:t>
            </a:r>
          </a:p>
        </p:txBody>
      </p:sp>
      <p:sp>
        <p:nvSpPr>
          <p:cNvPr id="4" name="TextBox 3">
            <a:extLst>
              <a:ext uri="{FF2B5EF4-FFF2-40B4-BE49-F238E27FC236}">
                <a16:creationId xmlns:a16="http://schemas.microsoft.com/office/drawing/2014/main" id="{E8EFA138-89DA-624A-8CBC-132B89F26079}"/>
              </a:ext>
            </a:extLst>
          </p:cNvPr>
          <p:cNvSpPr txBox="1"/>
          <p:nvPr/>
        </p:nvSpPr>
        <p:spPr>
          <a:xfrm>
            <a:off x="31384557" y="27330045"/>
            <a:ext cx="5499465" cy="4524315"/>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We introduce a new term to the similarity measure (</a:t>
            </a:r>
            <a:r>
              <a:rPr lang="en-US" sz="3600" i="1" dirty="0">
                <a:latin typeface="Tahoma" panose="020B0604030504040204" pitchFamily="34" charset="0"/>
                <a:ea typeface="Tahoma" panose="020B0604030504040204" pitchFamily="34" charset="0"/>
                <a:cs typeface="Tahoma" panose="020B0604030504040204" pitchFamily="34" charset="0"/>
              </a:rPr>
              <a:t>WC</a:t>
            </a:r>
            <a:r>
              <a:rPr lang="en-US" sz="3600" i="1" baseline="-25000" dirty="0">
                <a:latin typeface="Tahoma" panose="020B0604030504040204" pitchFamily="34" charset="0"/>
                <a:ea typeface="Tahoma" panose="020B0604030504040204" pitchFamily="34" charset="0"/>
                <a:cs typeface="Tahoma" panose="020B0604030504040204" pitchFamily="34" charset="0"/>
              </a:rPr>
              <a:t>ext</a:t>
            </a:r>
            <a:r>
              <a:rPr lang="en-US" sz="3600" dirty="0">
                <a:latin typeface="Tahoma" panose="020B0604030504040204" pitchFamily="34" charset="0"/>
                <a:ea typeface="Tahoma" panose="020B0604030504040204" pitchFamily="34" charset="0"/>
                <a:cs typeface="Tahoma" panose="020B0604030504040204" pitchFamily="34" charset="0"/>
              </a:rPr>
              <a:t>) to take into account the ACS difference between two fibers X and Y, using a gaussian kernel K to regulate this effect: </a:t>
            </a:r>
          </a:p>
        </p:txBody>
      </p:sp>
      <p:sp>
        <p:nvSpPr>
          <p:cNvPr id="10" name="Rectangle 9">
            <a:extLst>
              <a:ext uri="{FF2B5EF4-FFF2-40B4-BE49-F238E27FC236}">
                <a16:creationId xmlns:a16="http://schemas.microsoft.com/office/drawing/2014/main" id="{A9924B64-92C3-AD46-AD0E-8E12BD4B563A}"/>
              </a:ext>
            </a:extLst>
          </p:cNvPr>
          <p:cNvSpPr/>
          <p:nvPr/>
        </p:nvSpPr>
        <p:spPr>
          <a:xfrm>
            <a:off x="-9481047" y="15298091"/>
            <a:ext cx="6187127" cy="6740307"/>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We assign to every fiber an anatomical coherence score (ACS) combining, in a conjunctive way, the satisfaction degrees for all the provided descriptions. Users are able to interactively select the bundles of interest, via an ACS based thresholding operation, with the level of precision that best fit their applications.</a:t>
            </a:r>
          </a:p>
        </p:txBody>
      </p:sp>
      <p:pic>
        <p:nvPicPr>
          <p:cNvPr id="12" name="Picture 11">
            <a:extLst>
              <a:ext uri="{FF2B5EF4-FFF2-40B4-BE49-F238E27FC236}">
                <a16:creationId xmlns:a16="http://schemas.microsoft.com/office/drawing/2014/main" id="{22A26DF4-BF1A-B94E-AE7E-1BD3DF018650}"/>
              </a:ext>
            </a:extLst>
          </p:cNvPr>
          <p:cNvPicPr>
            <a:picLocks noChangeAspect="1"/>
          </p:cNvPicPr>
          <p:nvPr/>
        </p:nvPicPr>
        <p:blipFill>
          <a:blip r:embed="rId15"/>
          <a:stretch>
            <a:fillRect/>
          </a:stretch>
        </p:blipFill>
        <p:spPr>
          <a:xfrm>
            <a:off x="24864496" y="29149361"/>
            <a:ext cx="3979770" cy="2501305"/>
          </a:xfrm>
          <a:prstGeom prst="rect">
            <a:avLst/>
          </a:prstGeom>
          <a:solidFill>
            <a:schemeClr val="bg1"/>
          </a:solidFill>
        </p:spPr>
      </p:pic>
      <p:grpSp>
        <p:nvGrpSpPr>
          <p:cNvPr id="25" name="Group 24">
            <a:extLst>
              <a:ext uri="{FF2B5EF4-FFF2-40B4-BE49-F238E27FC236}">
                <a16:creationId xmlns:a16="http://schemas.microsoft.com/office/drawing/2014/main" id="{D1B2134C-5404-A940-AA1F-813CF7A97C2B}"/>
              </a:ext>
            </a:extLst>
          </p:cNvPr>
          <p:cNvGrpSpPr/>
          <p:nvPr/>
        </p:nvGrpSpPr>
        <p:grpSpPr>
          <a:xfrm>
            <a:off x="17534696" y="12468621"/>
            <a:ext cx="11573538" cy="7637116"/>
            <a:chOff x="16024231" y="11315498"/>
            <a:chExt cx="12910594" cy="9085604"/>
          </a:xfrm>
        </p:grpSpPr>
        <p:grpSp>
          <p:nvGrpSpPr>
            <p:cNvPr id="95" name="Group 94">
              <a:extLst>
                <a:ext uri="{FF2B5EF4-FFF2-40B4-BE49-F238E27FC236}">
                  <a16:creationId xmlns:a16="http://schemas.microsoft.com/office/drawing/2014/main" id="{8D4F248C-486B-7B47-AC86-17F08613096A}"/>
                </a:ext>
              </a:extLst>
            </p:cNvPr>
            <p:cNvGrpSpPr/>
            <p:nvPr/>
          </p:nvGrpSpPr>
          <p:grpSpPr>
            <a:xfrm>
              <a:off x="16024231" y="11315498"/>
              <a:ext cx="12910594" cy="7651141"/>
              <a:chOff x="11159850" y="9827402"/>
              <a:chExt cx="12931263" cy="7663390"/>
            </a:xfrm>
          </p:grpSpPr>
          <p:grpSp>
            <p:nvGrpSpPr>
              <p:cNvPr id="96" name="Group 95">
                <a:extLst>
                  <a:ext uri="{FF2B5EF4-FFF2-40B4-BE49-F238E27FC236}">
                    <a16:creationId xmlns:a16="http://schemas.microsoft.com/office/drawing/2014/main" id="{B4656600-969D-034C-894E-242CD715910A}"/>
                  </a:ext>
                </a:extLst>
              </p:cNvPr>
              <p:cNvGrpSpPr/>
              <p:nvPr/>
            </p:nvGrpSpPr>
            <p:grpSpPr>
              <a:xfrm>
                <a:off x="11159850" y="9827402"/>
                <a:ext cx="12931263" cy="6953543"/>
                <a:chOff x="11159850" y="9827402"/>
                <a:chExt cx="12931263" cy="6953543"/>
              </a:xfrm>
            </p:grpSpPr>
            <p:pic>
              <p:nvPicPr>
                <p:cNvPr id="101" name="Picture 100">
                  <a:extLst>
                    <a:ext uri="{FF2B5EF4-FFF2-40B4-BE49-F238E27FC236}">
                      <a16:creationId xmlns:a16="http://schemas.microsoft.com/office/drawing/2014/main" id="{D281AD20-BA9A-A947-A585-116DE5E5AC5D}"/>
                    </a:ext>
                  </a:extLst>
                </p:cNvPr>
                <p:cNvPicPr>
                  <a:picLocks noChangeAspect="1"/>
                </p:cNvPicPr>
                <p:nvPr/>
              </p:nvPicPr>
              <p:blipFill>
                <a:blip r:embed="rId16">
                  <a:extLst>
                    <a:ext uri="{BEBA8EAE-BF5A-486C-A8C5-ECC9F3942E4B}">
                      <a14:imgProps xmlns:a14="http://schemas.microsoft.com/office/drawing/2010/main">
                        <a14:imgLayer>
                          <a14:imgEffect>
                            <a14:backgroundRemoval t="7252" b="98187" l="1236" r="94399"/>
                          </a14:imgEffect>
                        </a14:imgLayer>
                      </a14:imgProps>
                    </a:ext>
                  </a:extLst>
                </a:blip>
                <a:stretch>
                  <a:fillRect/>
                </a:stretch>
              </p:blipFill>
              <p:spPr>
                <a:xfrm>
                  <a:off x="12487901" y="13565416"/>
                  <a:ext cx="3632008" cy="3135374"/>
                </a:xfrm>
                <a:prstGeom prst="rect">
                  <a:avLst/>
                </a:prstGeom>
              </p:spPr>
            </p:pic>
            <p:pic>
              <p:nvPicPr>
                <p:cNvPr id="102" name="Picture 101">
                  <a:extLst>
                    <a:ext uri="{FF2B5EF4-FFF2-40B4-BE49-F238E27FC236}">
                      <a16:creationId xmlns:a16="http://schemas.microsoft.com/office/drawing/2014/main" id="{36EC61E1-D782-2D48-B194-952734F38E89}"/>
                    </a:ext>
                  </a:extLst>
                </p:cNvPr>
                <p:cNvPicPr>
                  <a:picLocks noChangeAspect="1"/>
                </p:cNvPicPr>
                <p:nvPr/>
              </p:nvPicPr>
              <p:blipFill>
                <a:blip r:embed="rId17">
                  <a:extLst>
                    <a:ext uri="{BEBA8EAE-BF5A-486C-A8C5-ECC9F3942E4B}">
                      <a14:imgProps xmlns:a14="http://schemas.microsoft.com/office/drawing/2010/main">
                        <a14:imgLayer>
                          <a14:imgEffect>
                            <a14:backgroundRemoval t="5439" b="99237" l="0" r="95058">
                              <a14:backgroundMark x1="3377" y1="51145" x2="1977" y2="91985"/>
                            </a14:backgroundRemoval>
                          </a14:imgEffect>
                        </a14:imgLayer>
                      </a14:imgProps>
                    </a:ext>
                  </a:extLst>
                </a:blip>
                <a:stretch>
                  <a:fillRect/>
                </a:stretch>
              </p:blipFill>
              <p:spPr>
                <a:xfrm>
                  <a:off x="12418028" y="10475617"/>
                  <a:ext cx="3632008" cy="3135374"/>
                </a:xfrm>
                <a:prstGeom prst="rect">
                  <a:avLst/>
                </a:prstGeom>
              </p:spPr>
            </p:pic>
            <p:pic>
              <p:nvPicPr>
                <p:cNvPr id="103" name="Picture 102">
                  <a:extLst>
                    <a:ext uri="{FF2B5EF4-FFF2-40B4-BE49-F238E27FC236}">
                      <a16:creationId xmlns:a16="http://schemas.microsoft.com/office/drawing/2014/main" id="{9FEF09F4-FC0C-2D44-B83A-9F54A423389F}"/>
                    </a:ext>
                  </a:extLst>
                </p:cNvPr>
                <p:cNvPicPr>
                  <a:picLocks noChangeAspect="1"/>
                </p:cNvPicPr>
                <p:nvPr/>
              </p:nvPicPr>
              <p:blipFill>
                <a:blip r:embed="rId18">
                  <a:extLst>
                    <a:ext uri="{BEBA8EAE-BF5A-486C-A8C5-ECC9F3942E4B}">
                      <a14:imgProps xmlns:a14="http://schemas.microsoft.com/office/drawing/2010/main">
                        <a14:imgLayer>
                          <a14:imgEffect>
                            <a14:backgroundRemoval t="6775" b="98760" l="247" r="95058"/>
                          </a14:imgEffect>
                        </a14:imgLayer>
                      </a14:imgProps>
                    </a:ext>
                  </a:extLst>
                </a:blip>
                <a:stretch>
                  <a:fillRect/>
                </a:stretch>
              </p:blipFill>
              <p:spPr>
                <a:xfrm>
                  <a:off x="20459105" y="13611956"/>
                  <a:ext cx="3632008" cy="3135374"/>
                </a:xfrm>
                <a:prstGeom prst="rect">
                  <a:avLst/>
                </a:prstGeom>
              </p:spPr>
            </p:pic>
            <p:sp>
              <p:nvSpPr>
                <p:cNvPr id="104" name="TextBox 103">
                  <a:extLst>
                    <a:ext uri="{FF2B5EF4-FFF2-40B4-BE49-F238E27FC236}">
                      <a16:creationId xmlns:a16="http://schemas.microsoft.com/office/drawing/2014/main" id="{2E08A833-825B-B047-B46C-D7EFC269C1E8}"/>
                    </a:ext>
                  </a:extLst>
                </p:cNvPr>
                <p:cNvSpPr txBox="1"/>
                <p:nvPr/>
              </p:nvSpPr>
              <p:spPr>
                <a:xfrm>
                  <a:off x="13268084" y="9855618"/>
                  <a:ext cx="2093443" cy="916842"/>
                </a:xfrm>
                <a:prstGeom prst="rect">
                  <a:avLst/>
                </a:prstGeom>
                <a:noFill/>
              </p:spPr>
              <p:txBody>
                <a:bodyPr wrap="square" rtlCol="0">
                  <a:spAutoFit/>
                </a:bodyPr>
                <a:lstStyle/>
                <a:p>
                  <a:pPr algn="just"/>
                  <a:r>
                    <a:rPr lang="en-US" sz="4400" b="1" dirty="0">
                      <a:latin typeface="Tahoma" panose="020B0604030504040204" pitchFamily="34" charset="0"/>
                      <a:ea typeface="Tahoma" panose="020B0604030504040204" pitchFamily="34" charset="0"/>
                      <a:cs typeface="Tahoma" panose="020B0604030504040204" pitchFamily="34" charset="0"/>
                    </a:rPr>
                    <a:t>ACS 1</a:t>
                  </a:r>
                </a:p>
              </p:txBody>
            </p:sp>
            <p:sp>
              <p:nvSpPr>
                <p:cNvPr id="105" name="TextBox 104">
                  <a:extLst>
                    <a:ext uri="{FF2B5EF4-FFF2-40B4-BE49-F238E27FC236}">
                      <a16:creationId xmlns:a16="http://schemas.microsoft.com/office/drawing/2014/main" id="{C073EB3E-0DF7-274D-B869-79A2CEBE7841}"/>
                    </a:ext>
                  </a:extLst>
                </p:cNvPr>
                <p:cNvSpPr txBox="1"/>
                <p:nvPr/>
              </p:nvSpPr>
              <p:spPr>
                <a:xfrm>
                  <a:off x="17106008" y="9855618"/>
                  <a:ext cx="2157682" cy="916842"/>
                </a:xfrm>
                <a:prstGeom prst="rect">
                  <a:avLst/>
                </a:prstGeom>
                <a:noFill/>
              </p:spPr>
              <p:txBody>
                <a:bodyPr wrap="square" rtlCol="0">
                  <a:spAutoFit/>
                </a:bodyPr>
                <a:lstStyle/>
                <a:p>
                  <a:pPr algn="just"/>
                  <a:r>
                    <a:rPr lang="en-US" sz="4400" b="1" dirty="0">
                      <a:latin typeface="Tahoma" panose="020B0604030504040204" pitchFamily="34" charset="0"/>
                      <a:ea typeface="Tahoma" panose="020B0604030504040204" pitchFamily="34" charset="0"/>
                      <a:cs typeface="Tahoma" panose="020B0604030504040204" pitchFamily="34" charset="0"/>
                    </a:rPr>
                    <a:t>ACS 2</a:t>
                  </a:r>
                </a:p>
              </p:txBody>
            </p:sp>
            <p:sp>
              <p:nvSpPr>
                <p:cNvPr id="106" name="TextBox 105">
                  <a:extLst>
                    <a:ext uri="{FF2B5EF4-FFF2-40B4-BE49-F238E27FC236}">
                      <a16:creationId xmlns:a16="http://schemas.microsoft.com/office/drawing/2014/main" id="{A2F64DC9-B16E-5E4A-A628-0676B0D01004}"/>
                    </a:ext>
                  </a:extLst>
                </p:cNvPr>
                <p:cNvSpPr txBox="1"/>
                <p:nvPr/>
              </p:nvSpPr>
              <p:spPr>
                <a:xfrm>
                  <a:off x="21183507" y="9827402"/>
                  <a:ext cx="2183202" cy="916842"/>
                </a:xfrm>
                <a:prstGeom prst="rect">
                  <a:avLst/>
                </a:prstGeom>
                <a:noFill/>
              </p:spPr>
              <p:txBody>
                <a:bodyPr wrap="square" rtlCol="0">
                  <a:spAutoFit/>
                </a:bodyPr>
                <a:lstStyle/>
                <a:p>
                  <a:pPr algn="just"/>
                  <a:r>
                    <a:rPr lang="en-US" sz="4400" b="1" dirty="0">
                      <a:latin typeface="Tahoma" panose="020B0604030504040204" pitchFamily="34" charset="0"/>
                      <a:ea typeface="Tahoma" panose="020B0604030504040204" pitchFamily="34" charset="0"/>
                      <a:cs typeface="Tahoma" panose="020B0604030504040204" pitchFamily="34" charset="0"/>
                    </a:rPr>
                    <a:t>ACS 3</a:t>
                  </a:r>
                </a:p>
              </p:txBody>
            </p:sp>
            <p:cxnSp>
              <p:nvCxnSpPr>
                <p:cNvPr id="107" name="Straight Connector 106">
                  <a:extLst>
                    <a:ext uri="{FF2B5EF4-FFF2-40B4-BE49-F238E27FC236}">
                      <a16:creationId xmlns:a16="http://schemas.microsoft.com/office/drawing/2014/main" id="{443676D0-D664-FA45-A27B-B03124E04697}"/>
                    </a:ext>
                  </a:extLst>
                </p:cNvPr>
                <p:cNvCxnSpPr>
                  <a:cxnSpLocks/>
                </p:cNvCxnSpPr>
                <p:nvPr/>
              </p:nvCxnSpPr>
              <p:spPr>
                <a:xfrm>
                  <a:off x="16033506" y="10491169"/>
                  <a:ext cx="0" cy="628977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66E6761A-2D5B-AF4D-A22E-7722C7355DBE}"/>
                    </a:ext>
                  </a:extLst>
                </p:cNvPr>
                <p:cNvCxnSpPr>
                  <a:cxnSpLocks/>
                </p:cNvCxnSpPr>
                <p:nvPr/>
              </p:nvCxnSpPr>
              <p:spPr>
                <a:xfrm>
                  <a:off x="20119946" y="10527728"/>
                  <a:ext cx="0" cy="625321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9" name="TextBox 108">
                  <a:extLst>
                    <a:ext uri="{FF2B5EF4-FFF2-40B4-BE49-F238E27FC236}">
                      <a16:creationId xmlns:a16="http://schemas.microsoft.com/office/drawing/2014/main" id="{B3CEEA3C-A79C-7146-949B-27DF47D97B9B}"/>
                    </a:ext>
                  </a:extLst>
                </p:cNvPr>
                <p:cNvSpPr txBox="1"/>
                <p:nvPr/>
              </p:nvSpPr>
              <p:spPr>
                <a:xfrm rot="16200000">
                  <a:off x="10603126" y="11658257"/>
                  <a:ext cx="1974383" cy="859706"/>
                </a:xfrm>
                <a:prstGeom prst="rect">
                  <a:avLst/>
                </a:prstGeom>
                <a:noFill/>
              </p:spPr>
              <p:txBody>
                <a:bodyPr wrap="square" rtlCol="0">
                  <a:spAutoFit/>
                </a:bodyPr>
                <a:lstStyle/>
                <a:p>
                  <a:pPr algn="just"/>
                  <a:r>
                    <a:rPr lang="en-US" sz="4400" b="1" dirty="0">
                      <a:latin typeface="Tahoma" panose="020B0604030504040204" pitchFamily="34" charset="0"/>
                      <a:ea typeface="Tahoma" panose="020B0604030504040204" pitchFamily="34" charset="0"/>
                      <a:cs typeface="Tahoma" panose="020B0604030504040204" pitchFamily="34" charset="0"/>
                    </a:rPr>
                    <a:t>IFOF</a:t>
                  </a:r>
                </a:p>
              </p:txBody>
            </p:sp>
            <p:cxnSp>
              <p:nvCxnSpPr>
                <p:cNvPr id="110" name="Straight Connector 109">
                  <a:extLst>
                    <a:ext uri="{FF2B5EF4-FFF2-40B4-BE49-F238E27FC236}">
                      <a16:creationId xmlns:a16="http://schemas.microsoft.com/office/drawing/2014/main" id="{650C9076-6CE8-F045-8AC1-4C689D6ADF53}"/>
                    </a:ext>
                  </a:extLst>
                </p:cNvPr>
                <p:cNvCxnSpPr>
                  <a:cxnSpLocks/>
                </p:cNvCxnSpPr>
                <p:nvPr/>
              </p:nvCxnSpPr>
              <p:spPr>
                <a:xfrm>
                  <a:off x="11328198" y="16780945"/>
                  <a:ext cx="1270241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FE2977F2-C4E1-0C49-9942-90EB98F216BC}"/>
                    </a:ext>
                  </a:extLst>
                </p:cNvPr>
                <p:cNvCxnSpPr>
                  <a:cxnSpLocks/>
                </p:cNvCxnSpPr>
                <p:nvPr/>
              </p:nvCxnSpPr>
              <p:spPr>
                <a:xfrm>
                  <a:off x="11328198" y="13703449"/>
                  <a:ext cx="12643825" cy="0"/>
                </a:xfrm>
                <a:prstGeom prst="line">
                  <a:avLst/>
                </a:prstGeom>
                <a:ln>
                  <a:solidFill>
                    <a:schemeClr val="tx1"/>
                  </a:solidFill>
                  <a:prstDash val="solid"/>
                </a:ln>
              </p:spPr>
              <p:style>
                <a:lnRef idx="1">
                  <a:schemeClr val="accent1"/>
                </a:lnRef>
                <a:fillRef idx="0">
                  <a:schemeClr val="accent1"/>
                </a:fillRef>
                <a:effectRef idx="0">
                  <a:schemeClr val="accent1"/>
                </a:effectRef>
                <a:fontRef idx="minor">
                  <a:schemeClr val="tx1"/>
                </a:fontRef>
              </p:style>
            </p:cxnSp>
            <p:pic>
              <p:nvPicPr>
                <p:cNvPr id="112" name="Picture 111">
                  <a:extLst>
                    <a:ext uri="{FF2B5EF4-FFF2-40B4-BE49-F238E27FC236}">
                      <a16:creationId xmlns:a16="http://schemas.microsoft.com/office/drawing/2014/main" id="{83FE24E6-C9F0-9440-B801-41DC636F222A}"/>
                    </a:ext>
                  </a:extLst>
                </p:cNvPr>
                <p:cNvPicPr>
                  <a:picLocks noChangeAspect="1"/>
                </p:cNvPicPr>
                <p:nvPr/>
              </p:nvPicPr>
              <p:blipFill>
                <a:blip r:embed="rId19">
                  <a:extLst>
                    <a:ext uri="{BEBA8EAE-BF5A-486C-A8C5-ECC9F3942E4B}">
                      <a14:imgProps xmlns:a14="http://schemas.microsoft.com/office/drawing/2010/main">
                        <a14:imgLayer>
                          <a14:imgEffect>
                            <a14:backgroundRemoval t="6679" b="98378" l="412" r="94893"/>
                          </a14:imgEffect>
                        </a14:imgLayer>
                      </a14:imgProps>
                    </a:ext>
                  </a:extLst>
                </a:blip>
                <a:stretch>
                  <a:fillRect/>
                </a:stretch>
              </p:blipFill>
              <p:spPr>
                <a:xfrm>
                  <a:off x="16322109" y="10480121"/>
                  <a:ext cx="3632008" cy="3135374"/>
                </a:xfrm>
                <a:prstGeom prst="rect">
                  <a:avLst/>
                </a:prstGeom>
              </p:spPr>
            </p:pic>
            <p:pic>
              <p:nvPicPr>
                <p:cNvPr id="113" name="Picture 112">
                  <a:extLst>
                    <a:ext uri="{FF2B5EF4-FFF2-40B4-BE49-F238E27FC236}">
                      <a16:creationId xmlns:a16="http://schemas.microsoft.com/office/drawing/2014/main" id="{BC22CCC4-039C-474D-A77A-09495CD0A7AA}"/>
                    </a:ext>
                  </a:extLst>
                </p:cNvPr>
                <p:cNvPicPr>
                  <a:picLocks noChangeAspect="1"/>
                </p:cNvPicPr>
                <p:nvPr/>
              </p:nvPicPr>
              <p:blipFill>
                <a:blip r:embed="rId20">
                  <a:extLst>
                    <a:ext uri="{BEBA8EAE-BF5A-486C-A8C5-ECC9F3942E4B}">
                      <a14:imgProps xmlns:a14="http://schemas.microsoft.com/office/drawing/2010/main">
                        <a14:imgLayer>
                          <a14:imgEffect>
                            <a14:backgroundRemoval t="5153" b="98760" l="412" r="96211"/>
                          </a14:imgEffect>
                        </a14:imgLayer>
                      </a14:imgProps>
                    </a:ext>
                  </a:extLst>
                </a:blip>
                <a:stretch>
                  <a:fillRect/>
                </a:stretch>
              </p:blipFill>
              <p:spPr>
                <a:xfrm>
                  <a:off x="20319359" y="10523835"/>
                  <a:ext cx="3632008" cy="3135374"/>
                </a:xfrm>
                <a:prstGeom prst="rect">
                  <a:avLst/>
                </a:prstGeom>
              </p:spPr>
            </p:pic>
            <p:pic>
              <p:nvPicPr>
                <p:cNvPr id="114" name="Picture 113">
                  <a:extLst>
                    <a:ext uri="{FF2B5EF4-FFF2-40B4-BE49-F238E27FC236}">
                      <a16:creationId xmlns:a16="http://schemas.microsoft.com/office/drawing/2014/main" id="{A06274AB-7F33-3542-BE22-04559101D546}"/>
                    </a:ext>
                  </a:extLst>
                </p:cNvPr>
                <p:cNvPicPr>
                  <a:picLocks noChangeAspect="1"/>
                </p:cNvPicPr>
                <p:nvPr/>
              </p:nvPicPr>
              <p:blipFill>
                <a:blip r:embed="rId21">
                  <a:extLst>
                    <a:ext uri="{BEBA8EAE-BF5A-486C-A8C5-ECC9F3942E4B}">
                      <a14:imgProps xmlns:a14="http://schemas.microsoft.com/office/drawing/2010/main">
                        <a14:imgLayer>
                          <a14:imgEffect>
                            <a14:backgroundRemoval t="5630" b="98855" l="659" r="95964"/>
                          </a14:imgEffect>
                        </a14:imgLayer>
                      </a14:imgProps>
                    </a:ext>
                  </a:extLst>
                </a:blip>
                <a:stretch>
                  <a:fillRect/>
                </a:stretch>
              </p:blipFill>
              <p:spPr>
                <a:xfrm>
                  <a:off x="16368847" y="13611956"/>
                  <a:ext cx="3632008" cy="3135374"/>
                </a:xfrm>
                <a:prstGeom prst="rect">
                  <a:avLst/>
                </a:prstGeom>
              </p:spPr>
            </p:pic>
            <p:sp>
              <p:nvSpPr>
                <p:cNvPr id="115" name="TextBox 114">
                  <a:extLst>
                    <a:ext uri="{FF2B5EF4-FFF2-40B4-BE49-F238E27FC236}">
                      <a16:creationId xmlns:a16="http://schemas.microsoft.com/office/drawing/2014/main" id="{29341F85-B75D-FC49-ABC7-9151F6F08D80}"/>
                    </a:ext>
                  </a:extLst>
                </p:cNvPr>
                <p:cNvSpPr txBox="1"/>
                <p:nvPr/>
              </p:nvSpPr>
              <p:spPr>
                <a:xfrm rot="16200000">
                  <a:off x="11006098" y="15146942"/>
                  <a:ext cx="1167209" cy="859706"/>
                </a:xfrm>
                <a:prstGeom prst="rect">
                  <a:avLst/>
                </a:prstGeom>
                <a:noFill/>
              </p:spPr>
              <p:txBody>
                <a:bodyPr wrap="square" rtlCol="0">
                  <a:spAutoFit/>
                </a:bodyPr>
                <a:lstStyle/>
                <a:p>
                  <a:pPr algn="just"/>
                  <a:r>
                    <a:rPr lang="en-US" sz="4400" b="1" dirty="0">
                      <a:latin typeface="Tahoma" panose="020B0604030504040204" pitchFamily="34" charset="0"/>
                      <a:ea typeface="Tahoma" panose="020B0604030504040204" pitchFamily="34" charset="0"/>
                      <a:cs typeface="Tahoma" panose="020B0604030504040204" pitchFamily="34" charset="0"/>
                    </a:rPr>
                    <a:t>UF</a:t>
                  </a:r>
                </a:p>
              </p:txBody>
            </p:sp>
          </p:grpSp>
          <p:pic>
            <p:nvPicPr>
              <p:cNvPr id="98" name="Picture 97">
                <a:extLst>
                  <a:ext uri="{FF2B5EF4-FFF2-40B4-BE49-F238E27FC236}">
                    <a16:creationId xmlns:a16="http://schemas.microsoft.com/office/drawing/2014/main" id="{F0D7AF99-65FC-AA46-A523-563B7494B376}"/>
                  </a:ext>
                </a:extLst>
              </p:cNvPr>
              <p:cNvPicPr>
                <a:picLocks/>
              </p:cNvPicPr>
              <p:nvPr/>
            </p:nvPicPr>
            <p:blipFill rotWithShape="1">
              <a:blip r:embed="rId22"/>
              <a:srcRect l="2733" t="36653" r="2924" b="25480"/>
              <a:stretch/>
            </p:blipFill>
            <p:spPr>
              <a:xfrm>
                <a:off x="14115841" y="16925912"/>
                <a:ext cx="7308137" cy="451688"/>
              </a:xfrm>
              <a:prstGeom prst="rect">
                <a:avLst/>
              </a:prstGeom>
            </p:spPr>
          </p:pic>
          <p:sp>
            <p:nvSpPr>
              <p:cNvPr id="99" name="TextBox 98">
                <a:extLst>
                  <a:ext uri="{FF2B5EF4-FFF2-40B4-BE49-F238E27FC236}">
                    <a16:creationId xmlns:a16="http://schemas.microsoft.com/office/drawing/2014/main" id="{F4BB3AB0-CF37-5C42-A96C-3EFD23290335}"/>
                  </a:ext>
                </a:extLst>
              </p:cNvPr>
              <p:cNvSpPr txBox="1"/>
              <p:nvPr/>
            </p:nvSpPr>
            <p:spPr>
              <a:xfrm>
                <a:off x="13734099" y="16804371"/>
                <a:ext cx="1242207" cy="623453"/>
              </a:xfrm>
              <a:prstGeom prst="rect">
                <a:avLst/>
              </a:prstGeom>
              <a:noFill/>
            </p:spPr>
            <p:txBody>
              <a:bodyPr wrap="square" rtlCol="0">
                <a:spAutoFit/>
              </a:bodyPr>
              <a:lstStyle/>
              <a:p>
                <a:pPr algn="just"/>
                <a:r>
                  <a:rPr lang="en-US" sz="2800" dirty="0">
                    <a:latin typeface="Tahoma" panose="020B0604030504040204" pitchFamily="34" charset="0"/>
                    <a:ea typeface="Tahoma" panose="020B0604030504040204" pitchFamily="34" charset="0"/>
                    <a:cs typeface="Tahoma" panose="020B0604030504040204" pitchFamily="34" charset="0"/>
                  </a:rPr>
                  <a:t>0</a:t>
                </a:r>
              </a:p>
            </p:txBody>
          </p:sp>
          <p:sp>
            <p:nvSpPr>
              <p:cNvPr id="100" name="TextBox 99">
                <a:extLst>
                  <a:ext uri="{FF2B5EF4-FFF2-40B4-BE49-F238E27FC236}">
                    <a16:creationId xmlns:a16="http://schemas.microsoft.com/office/drawing/2014/main" id="{5D60F8C2-DE6B-2B4A-B6D5-3CEAAD2FAB38}"/>
                  </a:ext>
                </a:extLst>
              </p:cNvPr>
              <p:cNvSpPr txBox="1"/>
              <p:nvPr/>
            </p:nvSpPr>
            <p:spPr>
              <a:xfrm>
                <a:off x="21412743" y="16867339"/>
                <a:ext cx="527644" cy="623453"/>
              </a:xfrm>
              <a:prstGeom prst="rect">
                <a:avLst/>
              </a:prstGeom>
              <a:noFill/>
            </p:spPr>
            <p:txBody>
              <a:bodyPr wrap="square" rtlCol="0">
                <a:spAutoFit/>
              </a:bodyPr>
              <a:lstStyle/>
              <a:p>
                <a:pPr algn="just"/>
                <a:r>
                  <a:rPr lang="en-US" sz="2800" dirty="0">
                    <a:latin typeface="Tahoma" panose="020B0604030504040204" pitchFamily="34" charset="0"/>
                    <a:ea typeface="Tahoma" panose="020B0604030504040204" pitchFamily="34" charset="0"/>
                    <a:cs typeface="Tahoma" panose="020B0604030504040204" pitchFamily="34" charset="0"/>
                  </a:rPr>
                  <a:t>1</a:t>
                </a:r>
              </a:p>
            </p:txBody>
          </p:sp>
          <p:sp>
            <p:nvSpPr>
              <p:cNvPr id="97" name="TextBox 96">
                <a:extLst>
                  <a:ext uri="{FF2B5EF4-FFF2-40B4-BE49-F238E27FC236}">
                    <a16:creationId xmlns:a16="http://schemas.microsoft.com/office/drawing/2014/main" id="{9850501D-0974-3C4A-9A60-F21407D50E94}"/>
                  </a:ext>
                </a:extLst>
              </p:cNvPr>
              <p:cNvSpPr txBox="1"/>
              <p:nvPr/>
            </p:nvSpPr>
            <p:spPr>
              <a:xfrm>
                <a:off x="17330557" y="16861074"/>
                <a:ext cx="1242207" cy="550106"/>
              </a:xfrm>
              <a:prstGeom prst="rect">
                <a:avLst/>
              </a:prstGeom>
              <a:noFill/>
            </p:spPr>
            <p:txBody>
              <a:bodyPr wrap="square" rtlCol="0">
                <a:spAutoFit/>
              </a:bodyPr>
              <a:lstStyle/>
              <a:p>
                <a:pPr algn="just"/>
                <a:r>
                  <a:rPr lang="en-US" sz="2400" b="1" i="1" dirty="0">
                    <a:latin typeface="Tahoma" panose="020B0604030504040204" pitchFamily="34" charset="0"/>
                    <a:ea typeface="Tahoma" panose="020B0604030504040204" pitchFamily="34" charset="0"/>
                    <a:cs typeface="Tahoma" panose="020B0604030504040204" pitchFamily="34" charset="0"/>
                  </a:rPr>
                  <a:t>ACS</a:t>
                </a:r>
              </a:p>
            </p:txBody>
          </p:sp>
        </p:grpSp>
        <p:sp>
          <p:nvSpPr>
            <p:cNvPr id="151" name="TextBox 150">
              <a:extLst>
                <a:ext uri="{FF2B5EF4-FFF2-40B4-BE49-F238E27FC236}">
                  <a16:creationId xmlns:a16="http://schemas.microsoft.com/office/drawing/2014/main" id="{5769C0E3-A709-4A48-83BB-30F3C0426EDD}"/>
                </a:ext>
              </a:extLst>
            </p:cNvPr>
            <p:cNvSpPr txBox="1"/>
            <p:nvPr/>
          </p:nvSpPr>
          <p:spPr>
            <a:xfrm>
              <a:off x="17569511" y="19192804"/>
              <a:ext cx="10871680" cy="1208298"/>
            </a:xfrm>
            <a:prstGeom prst="rect">
              <a:avLst/>
            </a:prstGeom>
            <a:noFill/>
          </p:spPr>
          <p:txBody>
            <a:bodyPr wrap="square" rtlCol="0">
              <a:spAutoFit/>
            </a:bodyPr>
            <a:lstStyle/>
            <a:p>
              <a:pPr algn="just"/>
              <a:r>
                <a:rPr lang="en-US" sz="3000" i="1" dirty="0">
                  <a:latin typeface="Tahoma" panose="020B0604030504040204" pitchFamily="34" charset="0"/>
                  <a:ea typeface="Tahoma" panose="020B0604030504040204" pitchFamily="34" charset="0"/>
                  <a:cs typeface="Tahoma" panose="020B0604030504040204" pitchFamily="34" charset="0"/>
                </a:rPr>
                <a:t>Fig. 1: Fibers of interest can be selected via an ACS 		  based thresholding operation.</a:t>
              </a:r>
            </a:p>
          </p:txBody>
        </p:sp>
      </p:grpSp>
      <p:grpSp>
        <p:nvGrpSpPr>
          <p:cNvPr id="27" name="Group 26">
            <a:extLst>
              <a:ext uri="{FF2B5EF4-FFF2-40B4-BE49-F238E27FC236}">
                <a16:creationId xmlns:a16="http://schemas.microsoft.com/office/drawing/2014/main" id="{D578CE00-D53F-8E42-A7C1-7BB5C9B56E0D}"/>
              </a:ext>
            </a:extLst>
          </p:cNvPr>
          <p:cNvGrpSpPr/>
          <p:nvPr/>
        </p:nvGrpSpPr>
        <p:grpSpPr>
          <a:xfrm>
            <a:off x="663998" y="22483297"/>
            <a:ext cx="12745351" cy="9159930"/>
            <a:chOff x="1126306" y="21833929"/>
            <a:chExt cx="11565450" cy="8311949"/>
          </a:xfrm>
        </p:grpSpPr>
        <p:grpSp>
          <p:nvGrpSpPr>
            <p:cNvPr id="116" name="Group 115">
              <a:extLst>
                <a:ext uri="{FF2B5EF4-FFF2-40B4-BE49-F238E27FC236}">
                  <a16:creationId xmlns:a16="http://schemas.microsoft.com/office/drawing/2014/main" id="{85DF55D6-43BA-5442-BAA7-F88FDDD95657}"/>
                </a:ext>
              </a:extLst>
            </p:cNvPr>
            <p:cNvGrpSpPr/>
            <p:nvPr/>
          </p:nvGrpSpPr>
          <p:grpSpPr>
            <a:xfrm>
              <a:off x="1126306" y="21833929"/>
              <a:ext cx="11565450" cy="7549661"/>
              <a:chOff x="9745058" y="5804644"/>
              <a:chExt cx="16579786" cy="10822905"/>
            </a:xfrm>
          </p:grpSpPr>
          <p:pic>
            <p:nvPicPr>
              <p:cNvPr id="117" name="Picture 116">
                <a:extLst>
                  <a:ext uri="{FF2B5EF4-FFF2-40B4-BE49-F238E27FC236}">
                    <a16:creationId xmlns:a16="http://schemas.microsoft.com/office/drawing/2014/main" id="{7C7B2D21-E7C9-6B43-9999-4FF48DD43FF2}"/>
                  </a:ext>
                </a:extLst>
              </p:cNvPr>
              <p:cNvPicPr>
                <a:picLocks/>
              </p:cNvPicPr>
              <p:nvPr/>
            </p:nvPicPr>
            <p:blipFill>
              <a:blip r:embed="rId23"/>
              <a:stretch>
                <a:fillRect/>
              </a:stretch>
            </p:blipFill>
            <p:spPr>
              <a:xfrm>
                <a:off x="11113829" y="13951180"/>
                <a:ext cx="4320000" cy="2160000"/>
              </a:xfrm>
              <a:prstGeom prst="rect">
                <a:avLst/>
              </a:prstGeom>
            </p:spPr>
          </p:pic>
          <p:pic>
            <p:nvPicPr>
              <p:cNvPr id="118" name="Picture 117">
                <a:extLst>
                  <a:ext uri="{FF2B5EF4-FFF2-40B4-BE49-F238E27FC236}">
                    <a16:creationId xmlns:a16="http://schemas.microsoft.com/office/drawing/2014/main" id="{C9957C77-8CAA-F244-B9C2-A1BEF2A62E48}"/>
                  </a:ext>
                </a:extLst>
              </p:cNvPr>
              <p:cNvPicPr>
                <a:picLocks noChangeAspect="1"/>
              </p:cNvPicPr>
              <p:nvPr/>
            </p:nvPicPr>
            <p:blipFill>
              <a:blip r:embed="rId24"/>
              <a:stretch>
                <a:fillRect/>
              </a:stretch>
            </p:blipFill>
            <p:spPr>
              <a:xfrm>
                <a:off x="20047136" y="13951979"/>
                <a:ext cx="4320000" cy="2648077"/>
              </a:xfrm>
              <a:prstGeom prst="rect">
                <a:avLst/>
              </a:prstGeom>
            </p:spPr>
          </p:pic>
          <p:pic>
            <p:nvPicPr>
              <p:cNvPr id="119" name="Picture 118">
                <a:extLst>
                  <a:ext uri="{FF2B5EF4-FFF2-40B4-BE49-F238E27FC236}">
                    <a16:creationId xmlns:a16="http://schemas.microsoft.com/office/drawing/2014/main" id="{5F3A80C2-BFF3-8D4C-BBD2-530E5EA293D9}"/>
                  </a:ext>
                </a:extLst>
              </p:cNvPr>
              <p:cNvPicPr>
                <a:picLocks/>
              </p:cNvPicPr>
              <p:nvPr/>
            </p:nvPicPr>
            <p:blipFill>
              <a:blip r:embed="rId25"/>
              <a:stretch>
                <a:fillRect/>
              </a:stretch>
            </p:blipFill>
            <p:spPr>
              <a:xfrm>
                <a:off x="15638349" y="13919479"/>
                <a:ext cx="4320000" cy="2160000"/>
              </a:xfrm>
              <a:prstGeom prst="rect">
                <a:avLst/>
              </a:prstGeom>
            </p:spPr>
          </p:pic>
          <p:pic>
            <p:nvPicPr>
              <p:cNvPr id="120" name="Picture 119">
                <a:extLst>
                  <a:ext uri="{FF2B5EF4-FFF2-40B4-BE49-F238E27FC236}">
                    <a16:creationId xmlns:a16="http://schemas.microsoft.com/office/drawing/2014/main" id="{3602719D-65C2-EB41-A457-72E15FD8736E}"/>
                  </a:ext>
                </a:extLst>
              </p:cNvPr>
              <p:cNvPicPr>
                <a:picLocks/>
              </p:cNvPicPr>
              <p:nvPr/>
            </p:nvPicPr>
            <p:blipFill>
              <a:blip r:embed="rId26"/>
              <a:stretch>
                <a:fillRect/>
              </a:stretch>
            </p:blipFill>
            <p:spPr>
              <a:xfrm>
                <a:off x="11221736" y="7189211"/>
                <a:ext cx="4320000" cy="2160000"/>
              </a:xfrm>
              <a:prstGeom prst="rect">
                <a:avLst/>
              </a:prstGeom>
            </p:spPr>
          </p:pic>
          <p:pic>
            <p:nvPicPr>
              <p:cNvPr id="121" name="Picture 120">
                <a:extLst>
                  <a:ext uri="{FF2B5EF4-FFF2-40B4-BE49-F238E27FC236}">
                    <a16:creationId xmlns:a16="http://schemas.microsoft.com/office/drawing/2014/main" id="{EBA7378E-72EF-4142-AC0B-E5EE4937778E}"/>
                  </a:ext>
                </a:extLst>
              </p:cNvPr>
              <p:cNvPicPr>
                <a:picLocks/>
              </p:cNvPicPr>
              <p:nvPr/>
            </p:nvPicPr>
            <p:blipFill>
              <a:blip r:embed="rId27"/>
              <a:stretch>
                <a:fillRect/>
              </a:stretch>
            </p:blipFill>
            <p:spPr>
              <a:xfrm>
                <a:off x="19938146" y="7408725"/>
                <a:ext cx="4320000" cy="2160000"/>
              </a:xfrm>
              <a:prstGeom prst="rect">
                <a:avLst/>
              </a:prstGeom>
            </p:spPr>
          </p:pic>
          <p:pic>
            <p:nvPicPr>
              <p:cNvPr id="122" name="Picture 121">
                <a:extLst>
                  <a:ext uri="{FF2B5EF4-FFF2-40B4-BE49-F238E27FC236}">
                    <a16:creationId xmlns:a16="http://schemas.microsoft.com/office/drawing/2014/main" id="{1510F694-5D7E-2F40-BF11-22EEB3C6583D}"/>
                  </a:ext>
                </a:extLst>
              </p:cNvPr>
              <p:cNvPicPr>
                <a:picLocks/>
              </p:cNvPicPr>
              <p:nvPr/>
            </p:nvPicPr>
            <p:blipFill>
              <a:blip r:embed="rId28"/>
              <a:stretch>
                <a:fillRect/>
              </a:stretch>
            </p:blipFill>
            <p:spPr>
              <a:xfrm>
                <a:off x="15566000" y="7279042"/>
                <a:ext cx="4320000" cy="2160000"/>
              </a:xfrm>
              <a:prstGeom prst="rect">
                <a:avLst/>
              </a:prstGeom>
            </p:spPr>
          </p:pic>
          <p:pic>
            <p:nvPicPr>
              <p:cNvPr id="123" name="Picture 122">
                <a:extLst>
                  <a:ext uri="{FF2B5EF4-FFF2-40B4-BE49-F238E27FC236}">
                    <a16:creationId xmlns:a16="http://schemas.microsoft.com/office/drawing/2014/main" id="{F11DE1CB-C637-9248-AD6F-272F853516EB}"/>
                  </a:ext>
                </a:extLst>
              </p:cNvPr>
              <p:cNvPicPr>
                <a:picLocks/>
              </p:cNvPicPr>
              <p:nvPr/>
            </p:nvPicPr>
            <p:blipFill>
              <a:blip r:embed="rId29"/>
              <a:stretch>
                <a:fillRect/>
              </a:stretch>
            </p:blipFill>
            <p:spPr>
              <a:xfrm>
                <a:off x="11221736" y="9407731"/>
                <a:ext cx="4320000" cy="2160000"/>
              </a:xfrm>
              <a:prstGeom prst="rect">
                <a:avLst/>
              </a:prstGeom>
            </p:spPr>
          </p:pic>
          <p:pic>
            <p:nvPicPr>
              <p:cNvPr id="124" name="Picture 123">
                <a:extLst>
                  <a:ext uri="{FF2B5EF4-FFF2-40B4-BE49-F238E27FC236}">
                    <a16:creationId xmlns:a16="http://schemas.microsoft.com/office/drawing/2014/main" id="{29AEE5EE-7F0D-BE4E-8145-0DCBCE363D81}"/>
                  </a:ext>
                </a:extLst>
              </p:cNvPr>
              <p:cNvPicPr>
                <a:picLocks/>
              </p:cNvPicPr>
              <p:nvPr/>
            </p:nvPicPr>
            <p:blipFill>
              <a:blip r:embed="rId30"/>
              <a:stretch>
                <a:fillRect/>
              </a:stretch>
            </p:blipFill>
            <p:spPr>
              <a:xfrm>
                <a:off x="20047136" y="9404273"/>
                <a:ext cx="4320000" cy="2160000"/>
              </a:xfrm>
              <a:prstGeom prst="rect">
                <a:avLst/>
              </a:prstGeom>
            </p:spPr>
          </p:pic>
          <p:pic>
            <p:nvPicPr>
              <p:cNvPr id="125" name="Picture 124">
                <a:extLst>
                  <a:ext uri="{FF2B5EF4-FFF2-40B4-BE49-F238E27FC236}">
                    <a16:creationId xmlns:a16="http://schemas.microsoft.com/office/drawing/2014/main" id="{9D222F54-4D75-1C4F-9FD6-EFE225022D4C}"/>
                  </a:ext>
                </a:extLst>
              </p:cNvPr>
              <p:cNvPicPr>
                <a:picLocks/>
              </p:cNvPicPr>
              <p:nvPr/>
            </p:nvPicPr>
            <p:blipFill>
              <a:blip r:embed="rId31"/>
              <a:stretch>
                <a:fillRect/>
              </a:stretch>
            </p:blipFill>
            <p:spPr>
              <a:xfrm>
                <a:off x="15638349" y="9489391"/>
                <a:ext cx="4320000" cy="2160000"/>
              </a:xfrm>
              <a:prstGeom prst="rect">
                <a:avLst/>
              </a:prstGeom>
            </p:spPr>
          </p:pic>
          <p:pic>
            <p:nvPicPr>
              <p:cNvPr id="126" name="Picture 125">
                <a:extLst>
                  <a:ext uri="{FF2B5EF4-FFF2-40B4-BE49-F238E27FC236}">
                    <a16:creationId xmlns:a16="http://schemas.microsoft.com/office/drawing/2014/main" id="{AD506FEE-40D1-774B-B9B0-CF1F751C7C1B}"/>
                  </a:ext>
                </a:extLst>
              </p:cNvPr>
              <p:cNvPicPr>
                <a:picLocks/>
              </p:cNvPicPr>
              <p:nvPr/>
            </p:nvPicPr>
            <p:blipFill>
              <a:blip r:embed="rId32"/>
              <a:stretch>
                <a:fillRect/>
              </a:stretch>
            </p:blipFill>
            <p:spPr>
              <a:xfrm>
                <a:off x="20049920" y="11716831"/>
                <a:ext cx="4320000" cy="2160000"/>
              </a:xfrm>
              <a:prstGeom prst="rect">
                <a:avLst/>
              </a:prstGeom>
            </p:spPr>
          </p:pic>
          <p:pic>
            <p:nvPicPr>
              <p:cNvPr id="127" name="Picture 126">
                <a:extLst>
                  <a:ext uri="{FF2B5EF4-FFF2-40B4-BE49-F238E27FC236}">
                    <a16:creationId xmlns:a16="http://schemas.microsoft.com/office/drawing/2014/main" id="{AFA077A3-4F32-1445-9F42-CC75F2EB4C77}"/>
                  </a:ext>
                </a:extLst>
              </p:cNvPr>
              <p:cNvPicPr>
                <a:picLocks/>
              </p:cNvPicPr>
              <p:nvPr/>
            </p:nvPicPr>
            <p:blipFill>
              <a:blip r:embed="rId33"/>
              <a:stretch>
                <a:fillRect/>
              </a:stretch>
            </p:blipFill>
            <p:spPr>
              <a:xfrm>
                <a:off x="15641133" y="11648633"/>
                <a:ext cx="4320000" cy="2160000"/>
              </a:xfrm>
              <a:prstGeom prst="rect">
                <a:avLst/>
              </a:prstGeom>
            </p:spPr>
          </p:pic>
          <p:pic>
            <p:nvPicPr>
              <p:cNvPr id="128" name="Picture 127">
                <a:extLst>
                  <a:ext uri="{FF2B5EF4-FFF2-40B4-BE49-F238E27FC236}">
                    <a16:creationId xmlns:a16="http://schemas.microsoft.com/office/drawing/2014/main" id="{46424F3E-39BF-F546-896E-5573304BA9A6}"/>
                  </a:ext>
                </a:extLst>
              </p:cNvPr>
              <p:cNvPicPr>
                <a:picLocks/>
              </p:cNvPicPr>
              <p:nvPr/>
            </p:nvPicPr>
            <p:blipFill>
              <a:blip r:embed="rId34"/>
              <a:stretch>
                <a:fillRect/>
              </a:stretch>
            </p:blipFill>
            <p:spPr>
              <a:xfrm>
                <a:off x="11221736" y="11638838"/>
                <a:ext cx="4320000" cy="2161039"/>
              </a:xfrm>
              <a:prstGeom prst="rect">
                <a:avLst/>
              </a:prstGeom>
            </p:spPr>
          </p:pic>
          <p:grpSp>
            <p:nvGrpSpPr>
              <p:cNvPr id="129" name="Group 128">
                <a:extLst>
                  <a:ext uri="{FF2B5EF4-FFF2-40B4-BE49-F238E27FC236}">
                    <a16:creationId xmlns:a16="http://schemas.microsoft.com/office/drawing/2014/main" id="{BD279D84-0F7C-0C4C-A204-B6711BDBBBFE}"/>
                  </a:ext>
                </a:extLst>
              </p:cNvPr>
              <p:cNvGrpSpPr/>
              <p:nvPr/>
            </p:nvGrpSpPr>
            <p:grpSpPr>
              <a:xfrm>
                <a:off x="9745058" y="5804644"/>
                <a:ext cx="15735488" cy="10795412"/>
                <a:chOff x="9602183" y="9833719"/>
                <a:chExt cx="15735488" cy="10795412"/>
              </a:xfrm>
            </p:grpSpPr>
            <p:sp>
              <p:nvSpPr>
                <p:cNvPr id="145" name="TextBox 144">
                  <a:extLst>
                    <a:ext uri="{FF2B5EF4-FFF2-40B4-BE49-F238E27FC236}">
                      <a16:creationId xmlns:a16="http://schemas.microsoft.com/office/drawing/2014/main" id="{251FC3C0-2133-0942-BD57-4637FB3CB49F}"/>
                    </a:ext>
                  </a:extLst>
                </p:cNvPr>
                <p:cNvSpPr txBox="1"/>
                <p:nvPr/>
              </p:nvSpPr>
              <p:spPr>
                <a:xfrm>
                  <a:off x="11726589" y="9833719"/>
                  <a:ext cx="3058449" cy="1279528"/>
                </a:xfrm>
                <a:prstGeom prst="rect">
                  <a:avLst/>
                </a:prstGeom>
                <a:noFill/>
              </p:spPr>
              <p:txBody>
                <a:bodyPr wrap="square" rtlCol="0">
                  <a:spAutoFit/>
                </a:bodyPr>
                <a:lstStyle/>
                <a:p>
                  <a:pPr algn="ctr"/>
                  <a:r>
                    <a:rPr lang="en-US" sz="3200" b="1" dirty="0">
                      <a:latin typeface="Tahoma" panose="020B0604030504040204" pitchFamily="34" charset="0"/>
                      <a:ea typeface="Tahoma" panose="020B0604030504040204" pitchFamily="34" charset="0"/>
                      <a:cs typeface="Tahoma" panose="020B0604030504040204" pitchFamily="34" charset="0"/>
                    </a:rPr>
                    <a:t>FIBERS</a:t>
                  </a:r>
                </a:p>
                <a:p>
                  <a:pPr algn="ctr"/>
                  <a:r>
                    <a:rPr lang="en-US" sz="2000" i="1" dirty="0">
                      <a:latin typeface="Tahoma" panose="020B0604030504040204" pitchFamily="34" charset="0"/>
                      <a:ea typeface="Tahoma" panose="020B0604030504040204" pitchFamily="34" charset="0"/>
                      <a:cs typeface="Tahoma" panose="020B0604030504040204" pitchFamily="34" charset="0"/>
                    </a:rPr>
                    <a:t>Original Bundle</a:t>
                  </a:r>
                </a:p>
              </p:txBody>
            </p:sp>
            <p:cxnSp>
              <p:nvCxnSpPr>
                <p:cNvPr id="146" name="Straight Connector 145">
                  <a:extLst>
                    <a:ext uri="{FF2B5EF4-FFF2-40B4-BE49-F238E27FC236}">
                      <a16:creationId xmlns:a16="http://schemas.microsoft.com/office/drawing/2014/main" id="{0B9FB9C2-EC7B-BC4D-BEA4-7036E0ED3B17}"/>
                    </a:ext>
                  </a:extLst>
                </p:cNvPr>
                <p:cNvCxnSpPr>
                  <a:cxnSpLocks/>
                </p:cNvCxnSpPr>
                <p:nvPr/>
              </p:nvCxnSpPr>
              <p:spPr>
                <a:xfrm>
                  <a:off x="15401614" y="10820200"/>
                  <a:ext cx="0" cy="9808931"/>
                </a:xfrm>
                <a:prstGeom prst="line">
                  <a:avLst/>
                </a:prstGeom>
                <a:ln>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8ECBF055-674F-3547-B41D-A4C690D2453D}"/>
                    </a:ext>
                  </a:extLst>
                </p:cNvPr>
                <p:cNvCxnSpPr>
                  <a:cxnSpLocks/>
                </p:cNvCxnSpPr>
                <p:nvPr/>
              </p:nvCxnSpPr>
              <p:spPr>
                <a:xfrm>
                  <a:off x="19807002" y="10794485"/>
                  <a:ext cx="0" cy="9834646"/>
                </a:xfrm>
                <a:prstGeom prst="line">
                  <a:avLst/>
                </a:prstGeom>
                <a:ln>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48" name="TextBox 147">
                  <a:extLst>
                    <a:ext uri="{FF2B5EF4-FFF2-40B4-BE49-F238E27FC236}">
                      <a16:creationId xmlns:a16="http://schemas.microsoft.com/office/drawing/2014/main" id="{A4430FB9-9E1C-7A45-8D20-8A0CC043D360}"/>
                    </a:ext>
                  </a:extLst>
                </p:cNvPr>
                <p:cNvSpPr txBox="1"/>
                <p:nvPr/>
              </p:nvSpPr>
              <p:spPr>
                <a:xfrm rot="16200000">
                  <a:off x="9184312" y="13104369"/>
                  <a:ext cx="1681344" cy="838311"/>
                </a:xfrm>
                <a:prstGeom prst="rect">
                  <a:avLst/>
                </a:prstGeom>
                <a:noFill/>
              </p:spPr>
              <p:txBody>
                <a:bodyPr wrap="square" rtlCol="0">
                  <a:spAutoFit/>
                </a:bodyPr>
                <a:lstStyle/>
                <a:p>
                  <a:pPr algn="just"/>
                  <a:r>
                    <a:rPr lang="en-US" sz="3200" b="1">
                      <a:latin typeface="Tahoma" panose="020B0604030504040204" pitchFamily="34" charset="0"/>
                      <a:ea typeface="Tahoma" panose="020B0604030504040204" pitchFamily="34" charset="0"/>
                      <a:cs typeface="Tahoma" panose="020B0604030504040204" pitchFamily="34" charset="0"/>
                    </a:rPr>
                    <a:t>IFOF</a:t>
                  </a:r>
                </a:p>
              </p:txBody>
            </p:sp>
            <p:cxnSp>
              <p:nvCxnSpPr>
                <p:cNvPr id="149" name="Straight Connector 148">
                  <a:extLst>
                    <a:ext uri="{FF2B5EF4-FFF2-40B4-BE49-F238E27FC236}">
                      <a16:creationId xmlns:a16="http://schemas.microsoft.com/office/drawing/2014/main" id="{9AA2FC3C-413D-E84E-ACB8-64EDFD939F24}"/>
                    </a:ext>
                  </a:extLst>
                </p:cNvPr>
                <p:cNvCxnSpPr>
                  <a:cxnSpLocks/>
                </p:cNvCxnSpPr>
                <p:nvPr/>
              </p:nvCxnSpPr>
              <p:spPr>
                <a:xfrm>
                  <a:off x="10021337" y="15678466"/>
                  <a:ext cx="1531633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0" name="TextBox 149">
                  <a:extLst>
                    <a:ext uri="{FF2B5EF4-FFF2-40B4-BE49-F238E27FC236}">
                      <a16:creationId xmlns:a16="http://schemas.microsoft.com/office/drawing/2014/main" id="{A85AE2DA-3D63-6F4E-B718-3F2ACBE0D503}"/>
                    </a:ext>
                  </a:extLst>
                </p:cNvPr>
                <p:cNvSpPr txBox="1"/>
                <p:nvPr/>
              </p:nvSpPr>
              <p:spPr>
                <a:xfrm rot="16200000">
                  <a:off x="9254943" y="17561098"/>
                  <a:ext cx="1532791" cy="838311"/>
                </a:xfrm>
                <a:prstGeom prst="rect">
                  <a:avLst/>
                </a:prstGeom>
                <a:noFill/>
              </p:spPr>
              <p:txBody>
                <a:bodyPr wrap="square" rtlCol="0">
                  <a:spAutoFit/>
                </a:bodyPr>
                <a:lstStyle/>
                <a:p>
                  <a:pPr algn="just"/>
                  <a:r>
                    <a:rPr lang="en-US" sz="3200" b="1">
                      <a:latin typeface="Tahoma" panose="020B0604030504040204" pitchFamily="34" charset="0"/>
                      <a:ea typeface="Tahoma" panose="020B0604030504040204" pitchFamily="34" charset="0"/>
                      <a:cs typeface="Tahoma" panose="020B0604030504040204" pitchFamily="34" charset="0"/>
                    </a:rPr>
                    <a:t>UF</a:t>
                  </a:r>
                </a:p>
              </p:txBody>
            </p:sp>
          </p:grpSp>
          <p:cxnSp>
            <p:nvCxnSpPr>
              <p:cNvPr id="130" name="Straight Connector 129">
                <a:extLst>
                  <a:ext uri="{FF2B5EF4-FFF2-40B4-BE49-F238E27FC236}">
                    <a16:creationId xmlns:a16="http://schemas.microsoft.com/office/drawing/2014/main" id="{F50EEEA6-BCCC-1347-A059-A48632893A82}"/>
                  </a:ext>
                </a:extLst>
              </p:cNvPr>
              <p:cNvCxnSpPr>
                <a:cxnSpLocks/>
              </p:cNvCxnSpPr>
              <p:nvPr/>
            </p:nvCxnSpPr>
            <p:spPr>
              <a:xfrm>
                <a:off x="10164212" y="16600056"/>
                <a:ext cx="1421137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1" name="TextBox 130">
                <a:extLst>
                  <a:ext uri="{FF2B5EF4-FFF2-40B4-BE49-F238E27FC236}">
                    <a16:creationId xmlns:a16="http://schemas.microsoft.com/office/drawing/2014/main" id="{8ADE795A-8EC5-694A-82FE-BB0B5E95CC22}"/>
                  </a:ext>
                </a:extLst>
              </p:cNvPr>
              <p:cNvSpPr txBox="1"/>
              <p:nvPr/>
            </p:nvSpPr>
            <p:spPr>
              <a:xfrm>
                <a:off x="15329546" y="5825647"/>
                <a:ext cx="4948448" cy="1279528"/>
              </a:xfrm>
              <a:prstGeom prst="rect">
                <a:avLst/>
              </a:prstGeom>
              <a:noFill/>
            </p:spPr>
            <p:txBody>
              <a:bodyPr wrap="square" rtlCol="0">
                <a:spAutoFit/>
              </a:bodyPr>
              <a:lstStyle/>
              <a:p>
                <a:pPr algn="ctr"/>
                <a:r>
                  <a:rPr lang="en-US" sz="3200" b="1" dirty="0">
                    <a:latin typeface="Tahoma" panose="020B0604030504040204" pitchFamily="34" charset="0"/>
                    <a:ea typeface="Tahoma" panose="020B0604030504040204" pitchFamily="34" charset="0"/>
                    <a:cs typeface="Tahoma" panose="020B0604030504040204" pitchFamily="34" charset="0"/>
                  </a:rPr>
                  <a:t>CYLINDERS</a:t>
                </a:r>
              </a:p>
              <a:p>
                <a:pPr algn="ctr"/>
                <a:r>
                  <a:rPr lang="en-US" sz="2000" i="1" dirty="0">
                    <a:latin typeface="Tahoma" panose="020B0604030504040204" pitchFamily="34" charset="0"/>
                    <a:ea typeface="Tahoma" panose="020B0604030504040204" pitchFamily="34" charset="0"/>
                    <a:cs typeface="Tahoma" panose="020B0604030504040204" pitchFamily="34" charset="0"/>
                  </a:rPr>
                  <a:t>Medium Resolution</a:t>
                </a:r>
              </a:p>
            </p:txBody>
          </p:sp>
          <p:sp>
            <p:nvSpPr>
              <p:cNvPr id="132" name="TextBox 131">
                <a:extLst>
                  <a:ext uri="{FF2B5EF4-FFF2-40B4-BE49-F238E27FC236}">
                    <a16:creationId xmlns:a16="http://schemas.microsoft.com/office/drawing/2014/main" id="{F2F1FB05-4A06-A649-A3F8-01FE967E8A88}"/>
                  </a:ext>
                </a:extLst>
              </p:cNvPr>
              <p:cNvSpPr txBox="1"/>
              <p:nvPr/>
            </p:nvSpPr>
            <p:spPr>
              <a:xfrm>
                <a:off x="20158956" y="5849430"/>
                <a:ext cx="3903631" cy="1279528"/>
              </a:xfrm>
              <a:prstGeom prst="rect">
                <a:avLst/>
              </a:prstGeom>
              <a:noFill/>
            </p:spPr>
            <p:txBody>
              <a:bodyPr wrap="square" rtlCol="0">
                <a:spAutoFit/>
              </a:bodyPr>
              <a:lstStyle/>
              <a:p>
                <a:pPr algn="ctr"/>
                <a:r>
                  <a:rPr lang="en-US" sz="3200" b="1" dirty="0">
                    <a:latin typeface="Tahoma" panose="020B0604030504040204" pitchFamily="34" charset="0"/>
                    <a:ea typeface="Tahoma" panose="020B0604030504040204" pitchFamily="34" charset="0"/>
                    <a:cs typeface="Tahoma" panose="020B0604030504040204" pitchFamily="34" charset="0"/>
                  </a:rPr>
                  <a:t>CYLINDERS</a:t>
                </a:r>
              </a:p>
              <a:p>
                <a:pPr algn="ctr"/>
                <a:r>
                  <a:rPr lang="en-US" sz="2000" i="1" dirty="0">
                    <a:latin typeface="Tahoma" panose="020B0604030504040204" pitchFamily="34" charset="0"/>
                    <a:ea typeface="Tahoma" panose="020B0604030504040204" pitchFamily="34" charset="0"/>
                    <a:cs typeface="Tahoma" panose="020B0604030504040204" pitchFamily="34" charset="0"/>
                  </a:rPr>
                  <a:t>Low Resolution</a:t>
                </a:r>
              </a:p>
            </p:txBody>
          </p:sp>
          <p:sp>
            <p:nvSpPr>
              <p:cNvPr id="133" name="TextBox 132">
                <a:extLst>
                  <a:ext uri="{FF2B5EF4-FFF2-40B4-BE49-F238E27FC236}">
                    <a16:creationId xmlns:a16="http://schemas.microsoft.com/office/drawing/2014/main" id="{9DF30518-F8DA-CB49-BD5B-17612B3DD302}"/>
                  </a:ext>
                </a:extLst>
              </p:cNvPr>
              <p:cNvSpPr txBox="1"/>
              <p:nvPr/>
            </p:nvSpPr>
            <p:spPr>
              <a:xfrm rot="16200000">
                <a:off x="9284817" y="7099218"/>
                <a:ext cx="3076163" cy="529460"/>
              </a:xfrm>
              <a:prstGeom prst="rect">
                <a:avLst/>
              </a:prstGeom>
              <a:noFill/>
            </p:spPr>
            <p:txBody>
              <a:bodyPr wrap="square" rtlCol="0">
                <a:spAutoFit/>
              </a:bodyPr>
              <a:lstStyle/>
              <a:p>
                <a:pPr algn="just"/>
                <a:r>
                  <a:rPr lang="en-US" sz="1800" b="1" dirty="0">
                    <a:latin typeface="Tahoma" panose="020B0604030504040204" pitchFamily="34" charset="0"/>
                    <a:ea typeface="Tahoma" panose="020B0604030504040204" pitchFamily="34" charset="0"/>
                    <a:cs typeface="Tahoma" panose="020B0604030504040204" pitchFamily="34" charset="0"/>
                  </a:rPr>
                  <a:t>ACS 1</a:t>
                </a:r>
              </a:p>
            </p:txBody>
          </p:sp>
          <p:sp>
            <p:nvSpPr>
              <p:cNvPr id="134" name="TextBox 133">
                <a:extLst>
                  <a:ext uri="{FF2B5EF4-FFF2-40B4-BE49-F238E27FC236}">
                    <a16:creationId xmlns:a16="http://schemas.microsoft.com/office/drawing/2014/main" id="{FA69E285-86A7-F142-930B-2F942DDB28FC}"/>
                  </a:ext>
                </a:extLst>
              </p:cNvPr>
              <p:cNvSpPr txBox="1"/>
              <p:nvPr/>
            </p:nvSpPr>
            <p:spPr>
              <a:xfrm rot="16200000">
                <a:off x="9284819" y="9300311"/>
                <a:ext cx="3076163" cy="529460"/>
              </a:xfrm>
              <a:prstGeom prst="rect">
                <a:avLst/>
              </a:prstGeom>
              <a:noFill/>
            </p:spPr>
            <p:txBody>
              <a:bodyPr wrap="square" rtlCol="0">
                <a:spAutoFit/>
              </a:bodyPr>
              <a:lstStyle/>
              <a:p>
                <a:pPr algn="just"/>
                <a:r>
                  <a:rPr lang="en-US" sz="1800" b="1">
                    <a:latin typeface="Tahoma" panose="020B0604030504040204" pitchFamily="34" charset="0"/>
                    <a:ea typeface="Tahoma" panose="020B0604030504040204" pitchFamily="34" charset="0"/>
                    <a:cs typeface="Tahoma" panose="020B0604030504040204" pitchFamily="34" charset="0"/>
                  </a:rPr>
                  <a:t>ACS 2</a:t>
                </a:r>
              </a:p>
            </p:txBody>
          </p:sp>
          <p:cxnSp>
            <p:nvCxnSpPr>
              <p:cNvPr id="135" name="Straight Connector 134">
                <a:extLst>
                  <a:ext uri="{FF2B5EF4-FFF2-40B4-BE49-F238E27FC236}">
                    <a16:creationId xmlns:a16="http://schemas.microsoft.com/office/drawing/2014/main" id="{EA476CE8-C730-2544-83EC-63D78F68676C}"/>
                  </a:ext>
                </a:extLst>
              </p:cNvPr>
              <p:cNvCxnSpPr>
                <a:cxnSpLocks/>
              </p:cNvCxnSpPr>
              <p:nvPr/>
            </p:nvCxnSpPr>
            <p:spPr>
              <a:xfrm>
                <a:off x="10845684" y="9480800"/>
                <a:ext cx="13529903"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36" name="TextBox 135">
                <a:extLst>
                  <a:ext uri="{FF2B5EF4-FFF2-40B4-BE49-F238E27FC236}">
                    <a16:creationId xmlns:a16="http://schemas.microsoft.com/office/drawing/2014/main" id="{08DC373B-8B51-F042-B8D7-869830B79CBF}"/>
                  </a:ext>
                </a:extLst>
              </p:cNvPr>
              <p:cNvSpPr txBox="1"/>
              <p:nvPr/>
            </p:nvSpPr>
            <p:spPr>
              <a:xfrm rot="16200000">
                <a:off x="9284819" y="11531782"/>
                <a:ext cx="3076163" cy="529460"/>
              </a:xfrm>
              <a:prstGeom prst="rect">
                <a:avLst/>
              </a:prstGeom>
              <a:noFill/>
            </p:spPr>
            <p:txBody>
              <a:bodyPr wrap="square" rtlCol="0">
                <a:spAutoFit/>
              </a:bodyPr>
              <a:lstStyle/>
              <a:p>
                <a:pPr algn="just"/>
                <a:r>
                  <a:rPr lang="en-US" sz="1800" b="1">
                    <a:latin typeface="Tahoma" panose="020B0604030504040204" pitchFamily="34" charset="0"/>
                    <a:ea typeface="Tahoma" panose="020B0604030504040204" pitchFamily="34" charset="0"/>
                    <a:cs typeface="Tahoma" panose="020B0604030504040204" pitchFamily="34" charset="0"/>
                  </a:rPr>
                  <a:t>ACS 1</a:t>
                </a:r>
              </a:p>
            </p:txBody>
          </p:sp>
          <p:sp>
            <p:nvSpPr>
              <p:cNvPr id="137" name="TextBox 136">
                <a:extLst>
                  <a:ext uri="{FF2B5EF4-FFF2-40B4-BE49-F238E27FC236}">
                    <a16:creationId xmlns:a16="http://schemas.microsoft.com/office/drawing/2014/main" id="{D052E78B-7299-364E-ABD1-2DD9813953A8}"/>
                  </a:ext>
                </a:extLst>
              </p:cNvPr>
              <p:cNvSpPr txBox="1"/>
              <p:nvPr/>
            </p:nvSpPr>
            <p:spPr>
              <a:xfrm rot="16200000">
                <a:off x="9284819" y="13854863"/>
                <a:ext cx="3076163" cy="529460"/>
              </a:xfrm>
              <a:prstGeom prst="rect">
                <a:avLst/>
              </a:prstGeom>
              <a:noFill/>
            </p:spPr>
            <p:txBody>
              <a:bodyPr wrap="square" rtlCol="0">
                <a:spAutoFit/>
              </a:bodyPr>
              <a:lstStyle/>
              <a:p>
                <a:pPr algn="just"/>
                <a:r>
                  <a:rPr lang="en-US" sz="1800" b="1">
                    <a:latin typeface="Tahoma" panose="020B0604030504040204" pitchFamily="34" charset="0"/>
                    <a:ea typeface="Tahoma" panose="020B0604030504040204" pitchFamily="34" charset="0"/>
                    <a:cs typeface="Tahoma" panose="020B0604030504040204" pitchFamily="34" charset="0"/>
                  </a:rPr>
                  <a:t>ACS 2</a:t>
                </a:r>
              </a:p>
            </p:txBody>
          </p:sp>
          <p:cxnSp>
            <p:nvCxnSpPr>
              <p:cNvPr id="138" name="Straight Connector 137">
                <a:extLst>
                  <a:ext uri="{FF2B5EF4-FFF2-40B4-BE49-F238E27FC236}">
                    <a16:creationId xmlns:a16="http://schemas.microsoft.com/office/drawing/2014/main" id="{0C4A3170-EED0-464F-BCC5-1A9E0D50FA98}"/>
                  </a:ext>
                </a:extLst>
              </p:cNvPr>
              <p:cNvCxnSpPr>
                <a:cxnSpLocks/>
              </p:cNvCxnSpPr>
              <p:nvPr/>
            </p:nvCxnSpPr>
            <p:spPr>
              <a:xfrm>
                <a:off x="10845684" y="13918109"/>
                <a:ext cx="13529903"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pic>
            <p:nvPicPr>
              <p:cNvPr id="139" name="Picture 138">
                <a:extLst>
                  <a:ext uri="{FF2B5EF4-FFF2-40B4-BE49-F238E27FC236}">
                    <a16:creationId xmlns:a16="http://schemas.microsoft.com/office/drawing/2014/main" id="{451974A6-C310-A743-BF59-517C49180DA7}"/>
                  </a:ext>
                </a:extLst>
              </p:cNvPr>
              <p:cNvPicPr>
                <a:picLocks/>
              </p:cNvPicPr>
              <p:nvPr/>
            </p:nvPicPr>
            <p:blipFill rotWithShape="1">
              <a:blip r:embed="rId22"/>
              <a:srcRect l="2733" t="36653" r="2924" b="25480"/>
              <a:stretch/>
            </p:blipFill>
            <p:spPr>
              <a:xfrm rot="16200000">
                <a:off x="22607115" y="9015229"/>
                <a:ext cx="4738092" cy="360000"/>
              </a:xfrm>
              <a:prstGeom prst="rect">
                <a:avLst/>
              </a:prstGeom>
            </p:spPr>
          </p:pic>
          <p:sp>
            <p:nvSpPr>
              <p:cNvPr id="140" name="TextBox 139">
                <a:extLst>
                  <a:ext uri="{FF2B5EF4-FFF2-40B4-BE49-F238E27FC236}">
                    <a16:creationId xmlns:a16="http://schemas.microsoft.com/office/drawing/2014/main" id="{595DF47D-A23B-DA46-89E8-9E49D82ECCFE}"/>
                  </a:ext>
                </a:extLst>
              </p:cNvPr>
              <p:cNvSpPr txBox="1"/>
              <p:nvPr/>
            </p:nvSpPr>
            <p:spPr>
              <a:xfrm>
                <a:off x="25082637" y="11114845"/>
                <a:ext cx="1242207" cy="485338"/>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0</a:t>
                </a:r>
              </a:p>
            </p:txBody>
          </p:sp>
          <p:sp>
            <p:nvSpPr>
              <p:cNvPr id="141" name="TextBox 140">
                <a:extLst>
                  <a:ext uri="{FF2B5EF4-FFF2-40B4-BE49-F238E27FC236}">
                    <a16:creationId xmlns:a16="http://schemas.microsoft.com/office/drawing/2014/main" id="{AE8F31FA-EEF3-634D-8FC2-EB7C450CE84B}"/>
                  </a:ext>
                </a:extLst>
              </p:cNvPr>
              <p:cNvSpPr txBox="1"/>
              <p:nvPr/>
            </p:nvSpPr>
            <p:spPr>
              <a:xfrm>
                <a:off x="25079165" y="6779272"/>
                <a:ext cx="1242207" cy="485338"/>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0.8</a:t>
                </a:r>
              </a:p>
            </p:txBody>
          </p:sp>
          <p:pic>
            <p:nvPicPr>
              <p:cNvPr id="142" name="Picture 141">
                <a:extLst>
                  <a:ext uri="{FF2B5EF4-FFF2-40B4-BE49-F238E27FC236}">
                    <a16:creationId xmlns:a16="http://schemas.microsoft.com/office/drawing/2014/main" id="{419FA39F-3657-E349-9B9D-17CB6411A390}"/>
                  </a:ext>
                </a:extLst>
              </p:cNvPr>
              <p:cNvPicPr>
                <a:picLocks/>
              </p:cNvPicPr>
              <p:nvPr/>
            </p:nvPicPr>
            <p:blipFill rotWithShape="1">
              <a:blip r:embed="rId22"/>
              <a:srcRect l="2733" t="36653" r="2924" b="25480"/>
              <a:stretch/>
            </p:blipFill>
            <p:spPr>
              <a:xfrm rot="16200000">
                <a:off x="22597284" y="14039879"/>
                <a:ext cx="4757755" cy="360000"/>
              </a:xfrm>
              <a:prstGeom prst="rect">
                <a:avLst/>
              </a:prstGeom>
            </p:spPr>
          </p:pic>
          <p:sp>
            <p:nvSpPr>
              <p:cNvPr id="143" name="TextBox 142">
                <a:extLst>
                  <a:ext uri="{FF2B5EF4-FFF2-40B4-BE49-F238E27FC236}">
                    <a16:creationId xmlns:a16="http://schemas.microsoft.com/office/drawing/2014/main" id="{3C01FDCB-63D1-BA4A-A279-CC01FF1632EB}"/>
                  </a:ext>
                </a:extLst>
              </p:cNvPr>
              <p:cNvSpPr txBox="1"/>
              <p:nvPr/>
            </p:nvSpPr>
            <p:spPr>
              <a:xfrm>
                <a:off x="25079165" y="16142211"/>
                <a:ext cx="1242207" cy="485338"/>
              </a:xfrm>
              <a:prstGeom prst="rect">
                <a:avLst/>
              </a:prstGeom>
              <a:noFill/>
            </p:spPr>
            <p:txBody>
              <a:bodyPr wrap="square" rtlCol="0">
                <a:spAutoFit/>
              </a:bodyPr>
              <a:lstStyle/>
              <a:p>
                <a:pPr algn="just"/>
                <a:r>
                  <a:rPr lang="en-US" sz="1600">
                    <a:latin typeface="Tahoma" panose="020B0604030504040204" pitchFamily="34" charset="0"/>
                    <a:ea typeface="Tahoma" panose="020B0604030504040204" pitchFamily="34" charset="0"/>
                    <a:cs typeface="Tahoma" panose="020B0604030504040204" pitchFamily="34" charset="0"/>
                  </a:rPr>
                  <a:t>0</a:t>
                </a:r>
              </a:p>
            </p:txBody>
          </p:sp>
          <p:sp>
            <p:nvSpPr>
              <p:cNvPr id="144" name="TextBox 143">
                <a:extLst>
                  <a:ext uri="{FF2B5EF4-FFF2-40B4-BE49-F238E27FC236}">
                    <a16:creationId xmlns:a16="http://schemas.microsoft.com/office/drawing/2014/main" id="{99FEAB81-80A2-7941-B0AC-8D1434A8A608}"/>
                  </a:ext>
                </a:extLst>
              </p:cNvPr>
              <p:cNvSpPr txBox="1"/>
              <p:nvPr/>
            </p:nvSpPr>
            <p:spPr>
              <a:xfrm>
                <a:off x="25079165" y="11837440"/>
                <a:ext cx="1242207" cy="485338"/>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1</a:t>
                </a:r>
              </a:p>
            </p:txBody>
          </p:sp>
        </p:grpSp>
        <p:sp>
          <p:nvSpPr>
            <p:cNvPr id="153" name="TextBox 152">
              <a:extLst>
                <a:ext uri="{FF2B5EF4-FFF2-40B4-BE49-F238E27FC236}">
                  <a16:creationId xmlns:a16="http://schemas.microsoft.com/office/drawing/2014/main" id="{246472C5-2595-114A-BC9B-209B1A6D1F4D}"/>
                </a:ext>
              </a:extLst>
            </p:cNvPr>
            <p:cNvSpPr txBox="1"/>
            <p:nvPr/>
          </p:nvSpPr>
          <p:spPr>
            <a:xfrm>
              <a:off x="2787441" y="29643166"/>
              <a:ext cx="7651205" cy="502712"/>
            </a:xfrm>
            <a:prstGeom prst="rect">
              <a:avLst/>
            </a:prstGeom>
            <a:noFill/>
          </p:spPr>
          <p:txBody>
            <a:bodyPr wrap="square" rtlCol="0">
              <a:spAutoFit/>
            </a:bodyPr>
            <a:lstStyle/>
            <a:p>
              <a:pPr algn="just"/>
              <a:r>
                <a:rPr lang="en-US" sz="3000" i="1" dirty="0">
                  <a:latin typeface="Tahoma" panose="020B0604030504040204" pitchFamily="34" charset="0"/>
                  <a:ea typeface="Tahoma" panose="020B0604030504040204" pitchFamily="34" charset="0"/>
                  <a:cs typeface="Tahoma" panose="020B0604030504040204" pitchFamily="34" charset="0"/>
                </a:rPr>
                <a:t>Fig. 2: Multi-resolution fiber bundles visualization</a:t>
              </a:r>
            </a:p>
          </p:txBody>
        </p:sp>
      </p:grpSp>
      <p:grpSp>
        <p:nvGrpSpPr>
          <p:cNvPr id="32" name="Group 31">
            <a:extLst>
              <a:ext uri="{FF2B5EF4-FFF2-40B4-BE49-F238E27FC236}">
                <a16:creationId xmlns:a16="http://schemas.microsoft.com/office/drawing/2014/main" id="{0AF5C702-A083-C244-AF4D-C5656707BE0C}"/>
              </a:ext>
            </a:extLst>
          </p:cNvPr>
          <p:cNvGrpSpPr/>
          <p:nvPr/>
        </p:nvGrpSpPr>
        <p:grpSpPr>
          <a:xfrm>
            <a:off x="21047212" y="32419105"/>
            <a:ext cx="7084587" cy="6766611"/>
            <a:chOff x="20213214" y="31319836"/>
            <a:chExt cx="8821936" cy="8425983"/>
          </a:xfrm>
        </p:grpSpPr>
        <p:pic>
          <p:nvPicPr>
            <p:cNvPr id="14346" name="Picture 14345">
              <a:extLst>
                <a:ext uri="{FF2B5EF4-FFF2-40B4-BE49-F238E27FC236}">
                  <a16:creationId xmlns:a16="http://schemas.microsoft.com/office/drawing/2014/main" id="{1B933874-EA24-8F41-A93C-E999944D50B2}"/>
                </a:ext>
              </a:extLst>
            </p:cNvPr>
            <p:cNvPicPr>
              <a:picLocks noChangeAspect="1"/>
            </p:cNvPicPr>
            <p:nvPr/>
          </p:nvPicPr>
          <p:blipFill>
            <a:blip r:embed="rId35"/>
            <a:stretch>
              <a:fillRect/>
            </a:stretch>
          </p:blipFill>
          <p:spPr>
            <a:xfrm>
              <a:off x="20213214" y="31319836"/>
              <a:ext cx="8821936" cy="7680790"/>
            </a:xfrm>
            <a:prstGeom prst="rect">
              <a:avLst/>
            </a:prstGeom>
          </p:spPr>
        </p:pic>
        <p:sp>
          <p:nvSpPr>
            <p:cNvPr id="156" name="TextBox 155">
              <a:extLst>
                <a:ext uri="{FF2B5EF4-FFF2-40B4-BE49-F238E27FC236}">
                  <a16:creationId xmlns:a16="http://schemas.microsoft.com/office/drawing/2014/main" id="{880A54EE-AA16-494E-908A-D1393B65D24C}"/>
                </a:ext>
              </a:extLst>
            </p:cNvPr>
            <p:cNvSpPr txBox="1"/>
            <p:nvPr/>
          </p:nvSpPr>
          <p:spPr>
            <a:xfrm>
              <a:off x="21485013" y="39076966"/>
              <a:ext cx="6278336" cy="668853"/>
            </a:xfrm>
            <a:prstGeom prst="rect">
              <a:avLst/>
            </a:prstGeom>
            <a:noFill/>
          </p:spPr>
          <p:txBody>
            <a:bodyPr wrap="square" rtlCol="0">
              <a:spAutoFit/>
            </a:bodyPr>
            <a:lstStyle/>
            <a:p>
              <a:pPr algn="just"/>
              <a:r>
                <a:rPr lang="en-US" sz="3000" i="1" dirty="0">
                  <a:latin typeface="Tahoma" panose="020B0604030504040204" pitchFamily="34" charset="0"/>
                  <a:ea typeface="Tahoma" panose="020B0604030504040204" pitchFamily="34" charset="0"/>
                  <a:cs typeface="Tahoma" panose="020B0604030504040204" pitchFamily="34" charset="0"/>
                </a:rPr>
                <a:t>Fig. 3: Tracts dispersion map</a:t>
              </a:r>
            </a:p>
          </p:txBody>
        </p:sp>
      </p:grpSp>
      <p:cxnSp>
        <p:nvCxnSpPr>
          <p:cNvPr id="16" name="Straight Connector 15">
            <a:extLst>
              <a:ext uri="{FF2B5EF4-FFF2-40B4-BE49-F238E27FC236}">
                <a16:creationId xmlns:a16="http://schemas.microsoft.com/office/drawing/2014/main" id="{621FA6D7-B7EE-A445-9BDB-5A3D7E23931E}"/>
              </a:ext>
            </a:extLst>
          </p:cNvPr>
          <p:cNvCxnSpPr/>
          <p:nvPr/>
        </p:nvCxnSpPr>
        <p:spPr bwMode="auto">
          <a:xfrm>
            <a:off x="456571" y="8452515"/>
            <a:ext cx="28766352" cy="0"/>
          </a:xfrm>
          <a:prstGeom prst="line">
            <a:avLst/>
          </a:prstGeom>
          <a:solidFill>
            <a:schemeClr val="accent1"/>
          </a:solidFill>
          <a:ln w="9525" cap="flat" cmpd="sng" algn="ctr">
            <a:solidFill>
              <a:srgbClr val="BF1238"/>
            </a:solidFill>
            <a:prstDash val="solid"/>
            <a:round/>
            <a:headEnd type="none" w="med" len="med"/>
            <a:tailEnd type="none" w="med" len="med"/>
          </a:ln>
          <a:effectLst/>
        </p:spPr>
      </p:cxnSp>
      <p:cxnSp>
        <p:nvCxnSpPr>
          <p:cNvPr id="160" name="Straight Connector 159">
            <a:extLst>
              <a:ext uri="{FF2B5EF4-FFF2-40B4-BE49-F238E27FC236}">
                <a16:creationId xmlns:a16="http://schemas.microsoft.com/office/drawing/2014/main" id="{97B71972-DFCE-2348-A53E-734BCD393E5F}"/>
              </a:ext>
            </a:extLst>
          </p:cNvPr>
          <p:cNvCxnSpPr/>
          <p:nvPr/>
        </p:nvCxnSpPr>
        <p:spPr bwMode="auto">
          <a:xfrm>
            <a:off x="456571" y="32203081"/>
            <a:ext cx="28766352" cy="0"/>
          </a:xfrm>
          <a:prstGeom prst="line">
            <a:avLst/>
          </a:prstGeom>
          <a:solidFill>
            <a:schemeClr val="accent1"/>
          </a:solidFill>
          <a:ln w="9525" cap="flat" cmpd="sng" algn="ctr">
            <a:solidFill>
              <a:srgbClr val="BF1238"/>
            </a:solidFill>
            <a:prstDash val="solid"/>
            <a:round/>
            <a:headEnd type="none" w="med" len="med"/>
            <a:tailEnd type="none" w="med" len="med"/>
          </a:ln>
          <a:effectLst/>
        </p:spPr>
      </p:cxnSp>
      <p:cxnSp>
        <p:nvCxnSpPr>
          <p:cNvPr id="161" name="Straight Connector 160">
            <a:extLst>
              <a:ext uri="{FF2B5EF4-FFF2-40B4-BE49-F238E27FC236}">
                <a16:creationId xmlns:a16="http://schemas.microsoft.com/office/drawing/2014/main" id="{F5BCEF57-CADC-154F-9504-048793F4A27E}"/>
              </a:ext>
            </a:extLst>
          </p:cNvPr>
          <p:cNvCxnSpPr/>
          <p:nvPr/>
        </p:nvCxnSpPr>
        <p:spPr bwMode="auto">
          <a:xfrm>
            <a:off x="418452" y="20393769"/>
            <a:ext cx="28766352" cy="0"/>
          </a:xfrm>
          <a:prstGeom prst="line">
            <a:avLst/>
          </a:prstGeom>
          <a:solidFill>
            <a:schemeClr val="accent1"/>
          </a:solidFill>
          <a:ln w="9525" cap="flat" cmpd="sng" algn="ctr">
            <a:solidFill>
              <a:srgbClr val="BF1238"/>
            </a:solidFill>
            <a:prstDash val="lgDash"/>
            <a:round/>
            <a:headEnd type="none" w="med" len="med"/>
            <a:tailEnd type="none" w="med" len="med"/>
          </a:ln>
          <a:effectLst/>
        </p:spPr>
      </p:cxnSp>
      <p:cxnSp>
        <p:nvCxnSpPr>
          <p:cNvPr id="162" name="Straight Connector 161">
            <a:extLst>
              <a:ext uri="{FF2B5EF4-FFF2-40B4-BE49-F238E27FC236}">
                <a16:creationId xmlns:a16="http://schemas.microsoft.com/office/drawing/2014/main" id="{CED52587-1D6E-6040-B18B-122DFDC02022}"/>
              </a:ext>
            </a:extLst>
          </p:cNvPr>
          <p:cNvCxnSpPr/>
          <p:nvPr/>
        </p:nvCxnSpPr>
        <p:spPr bwMode="auto">
          <a:xfrm>
            <a:off x="700846" y="39331873"/>
            <a:ext cx="28766352" cy="0"/>
          </a:xfrm>
          <a:prstGeom prst="line">
            <a:avLst/>
          </a:prstGeom>
          <a:solidFill>
            <a:schemeClr val="accent1"/>
          </a:solidFill>
          <a:ln w="9525" cap="flat" cmpd="sng" algn="ctr">
            <a:solidFill>
              <a:srgbClr val="BF1238"/>
            </a:solidFill>
            <a:prstDash val="solid"/>
            <a:round/>
            <a:headEnd type="none" w="med" len="med"/>
            <a:tailEnd type="none" w="med" len="med"/>
          </a:ln>
          <a:effectLst/>
        </p:spPr>
      </p:cxnSp>
      <p:sp>
        <p:nvSpPr>
          <p:cNvPr id="28" name="Rectangle 27">
            <a:extLst>
              <a:ext uri="{FF2B5EF4-FFF2-40B4-BE49-F238E27FC236}">
                <a16:creationId xmlns:a16="http://schemas.microsoft.com/office/drawing/2014/main" id="{285AADFB-DAD8-3A44-885F-7B691AA3EEEC}"/>
              </a:ext>
            </a:extLst>
          </p:cNvPr>
          <p:cNvSpPr/>
          <p:nvPr/>
        </p:nvSpPr>
        <p:spPr>
          <a:xfrm>
            <a:off x="31734764" y="20412582"/>
            <a:ext cx="5001905" cy="6186309"/>
          </a:xfrm>
          <a:prstGeom prst="rect">
            <a:avLst/>
          </a:prstGeom>
        </p:spPr>
        <p:txBody>
          <a:bodyPr wrap="square">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In order to facilitate brain navigation and to add interactivity to the segmentation process, we introduce a white matter multi-resolution representation based on [3]. Fibers are progressively merged together according to their similarity.</a:t>
            </a:r>
          </a:p>
        </p:txBody>
      </p:sp>
      <p:sp>
        <p:nvSpPr>
          <p:cNvPr id="30" name="Rectangle 29">
            <a:extLst>
              <a:ext uri="{FF2B5EF4-FFF2-40B4-BE49-F238E27FC236}">
                <a16:creationId xmlns:a16="http://schemas.microsoft.com/office/drawing/2014/main" id="{A83072FE-E330-9C4D-B14E-1D7C6A8607FA}"/>
              </a:ext>
            </a:extLst>
          </p:cNvPr>
          <p:cNvSpPr/>
          <p:nvPr/>
        </p:nvSpPr>
        <p:spPr>
          <a:xfrm>
            <a:off x="-9481047" y="38558652"/>
            <a:ext cx="3993118" cy="6186309"/>
          </a:xfrm>
          <a:prstGeom prst="rect">
            <a:avLst/>
          </a:prstGeom>
        </p:spPr>
        <p:txBody>
          <a:bodyPr wrap="square">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The interactive multi-resolution and thresholding allow for an easier understanding of the bundle as well as a better determination of the threshold at which fibers are all part of it.</a:t>
            </a:r>
          </a:p>
        </p:txBody>
      </p:sp>
      <p:pic>
        <p:nvPicPr>
          <p:cNvPr id="37" name="Picture 36">
            <a:extLst>
              <a:ext uri="{FF2B5EF4-FFF2-40B4-BE49-F238E27FC236}">
                <a16:creationId xmlns:a16="http://schemas.microsoft.com/office/drawing/2014/main" id="{61A89709-2F15-F04D-9083-FDC819C3220F}"/>
              </a:ext>
            </a:extLst>
          </p:cNvPr>
          <p:cNvPicPr>
            <a:picLocks noChangeAspect="1"/>
          </p:cNvPicPr>
          <p:nvPr/>
        </p:nvPicPr>
        <p:blipFill>
          <a:blip r:embed="rId36"/>
          <a:stretch>
            <a:fillRect/>
          </a:stretch>
        </p:blipFill>
        <p:spPr>
          <a:xfrm>
            <a:off x="28856286" y="39847488"/>
            <a:ext cx="1305434" cy="1305434"/>
          </a:xfrm>
          <a:prstGeom prst="rect">
            <a:avLst/>
          </a:prstGeom>
        </p:spPr>
      </p:pic>
      <p:sp>
        <p:nvSpPr>
          <p:cNvPr id="38" name="TextBox 37">
            <a:hlinkClick r:id="rId37"/>
            <a:extLst>
              <a:ext uri="{FF2B5EF4-FFF2-40B4-BE49-F238E27FC236}">
                <a16:creationId xmlns:a16="http://schemas.microsoft.com/office/drawing/2014/main" id="{8814F10B-991D-C84C-B65D-9606C70036C6}"/>
              </a:ext>
            </a:extLst>
          </p:cNvPr>
          <p:cNvSpPr txBox="1"/>
          <p:nvPr/>
        </p:nvSpPr>
        <p:spPr>
          <a:xfrm>
            <a:off x="25438311" y="41065899"/>
            <a:ext cx="5001904" cy="400110"/>
          </a:xfrm>
          <a:prstGeom prst="rect">
            <a:avLst/>
          </a:prstGeom>
          <a:noFill/>
          <a:ln>
            <a:noFill/>
          </a:ln>
        </p:spPr>
        <p:txBody>
          <a:bodyPr wrap="square" rtlCol="0">
            <a:spAutoFit/>
          </a:bodyPr>
          <a:lstStyle/>
          <a:p>
            <a:r>
              <a:rPr lang="fr-FR" sz="2000" dirty="0">
                <a:solidFill>
                  <a:srgbClr val="0070C0"/>
                </a:solidFill>
                <a:latin typeface="Tahoma" panose="020B0604030504040204" pitchFamily="34" charset="0"/>
                <a:ea typeface="Tahoma" panose="020B0604030504040204" pitchFamily="34" charset="0"/>
                <a:cs typeface="Tahoma" panose="020B0604030504040204" pitchFamily="34" charset="0"/>
                <a:hlinkClick r:id="rId37">
                  <a:extLst>
                    <a:ext uri="{A12FA001-AC4F-418D-AE19-62706E023703}">
                      <ahyp:hlinkClr xmlns:ahyp="http://schemas.microsoft.com/office/drawing/2018/hyperlinkcolor" val="tx"/>
                    </a:ext>
                  </a:extLst>
                </a:hlinkClick>
              </a:rPr>
              <a:t>https://github.com/CorentinMercier/FBTS </a:t>
            </a:r>
            <a:endParaRPr lang="fr-FR" sz="20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173" name="Rectangle 172">
            <a:extLst>
              <a:ext uri="{FF2B5EF4-FFF2-40B4-BE49-F238E27FC236}">
                <a16:creationId xmlns:a16="http://schemas.microsoft.com/office/drawing/2014/main" id="{C8867E38-AFEB-1340-AFCF-09C9A3277430}"/>
              </a:ext>
            </a:extLst>
          </p:cNvPr>
          <p:cNvSpPr/>
          <p:nvPr/>
        </p:nvSpPr>
        <p:spPr>
          <a:xfrm rot="16200000">
            <a:off x="28883321" y="29257570"/>
            <a:ext cx="1997919" cy="400110"/>
          </a:xfrm>
          <a:prstGeom prst="rect">
            <a:avLst/>
          </a:prstGeom>
        </p:spPr>
        <p:txBody>
          <a:bodyPr wrap="none">
            <a:spAutoFit/>
          </a:bodyPr>
          <a:lstStyle/>
          <a:p>
            <a:pPr algn="just"/>
            <a:r>
              <a:rPr lang="en-US" sz="2000" dirty="0">
                <a:latin typeface="Tahoma" panose="020B0604030504040204" pitchFamily="34" charset="0"/>
                <a:ea typeface="Tahoma" panose="020B0604030504040204" pitchFamily="34" charset="0"/>
                <a:cs typeface="Tahoma" panose="020B0604030504040204" pitchFamily="34" charset="0"/>
              </a:rPr>
              <a:t>April 8-11, 2019</a:t>
            </a:r>
            <a:endParaRPr lang="en-US" sz="2000" dirty="0">
              <a:effectLst/>
              <a:latin typeface="Tahoma" panose="020B0604030504040204" pitchFamily="34" charset="0"/>
              <a:ea typeface="Tahoma" panose="020B0604030504040204" pitchFamily="34" charset="0"/>
              <a:cs typeface="Tahoma" panose="020B0604030504040204" pitchFamily="34" charset="0"/>
            </a:endParaRPr>
          </a:p>
        </p:txBody>
      </p:sp>
      <p:cxnSp>
        <p:nvCxnSpPr>
          <p:cNvPr id="176" name="Straight Connector 175">
            <a:extLst>
              <a:ext uri="{FF2B5EF4-FFF2-40B4-BE49-F238E27FC236}">
                <a16:creationId xmlns:a16="http://schemas.microsoft.com/office/drawing/2014/main" id="{A0932194-1845-2942-A96C-CA0EE432996C}"/>
              </a:ext>
            </a:extLst>
          </p:cNvPr>
          <p:cNvCxnSpPr>
            <a:cxnSpLocks/>
          </p:cNvCxnSpPr>
          <p:nvPr/>
        </p:nvCxnSpPr>
        <p:spPr bwMode="auto">
          <a:xfrm flipV="1">
            <a:off x="16145718" y="9779919"/>
            <a:ext cx="0" cy="10181802"/>
          </a:xfrm>
          <a:prstGeom prst="line">
            <a:avLst/>
          </a:prstGeom>
          <a:solidFill>
            <a:schemeClr val="accent1"/>
          </a:solidFill>
          <a:ln w="9525" cap="flat" cmpd="sng" algn="ctr">
            <a:solidFill>
              <a:srgbClr val="BF1238"/>
            </a:solidFill>
            <a:prstDash val="lgDash"/>
            <a:round/>
            <a:headEnd type="none" w="med" len="med"/>
            <a:tailEnd type="none" w="med" len="med"/>
          </a:ln>
          <a:effectLst/>
        </p:spPr>
      </p:cxnSp>
      <p:sp>
        <p:nvSpPr>
          <p:cNvPr id="48" name="TextBox 47">
            <a:extLst>
              <a:ext uri="{FF2B5EF4-FFF2-40B4-BE49-F238E27FC236}">
                <a16:creationId xmlns:a16="http://schemas.microsoft.com/office/drawing/2014/main" id="{AD85436B-0A70-094F-9DC4-033754ACA0B4}"/>
              </a:ext>
            </a:extLst>
          </p:cNvPr>
          <p:cNvSpPr txBox="1"/>
          <p:nvPr/>
        </p:nvSpPr>
        <p:spPr>
          <a:xfrm>
            <a:off x="32873119" y="17305524"/>
            <a:ext cx="11692203" cy="1200329"/>
          </a:xfrm>
          <a:prstGeom prst="rect">
            <a:avLst/>
          </a:prstGeom>
          <a:noFill/>
        </p:spPr>
        <p:txBody>
          <a:bodyPr wrap="square" rtlCol="0">
            <a:spAutoFit/>
          </a:bodyPr>
          <a:lstStyle>
            <a:defPPr>
              <a:defRPr lang="fr-FR"/>
            </a:defPPr>
            <a:lvl1pPr algn="just">
              <a:defRPr sz="3600">
                <a:latin typeface="Tahoma" panose="020B0604030504040204" pitchFamily="34" charset="0"/>
                <a:ea typeface="Tahoma" panose="020B0604030504040204" pitchFamily="34" charset="0"/>
                <a:cs typeface="Tahoma" panose="020B0604030504040204" pitchFamily="34" charset="0"/>
              </a:defRPr>
            </a:lvl1pPr>
          </a:lstStyle>
          <a:p>
            <a:r>
              <a:rPr lang="en-US" dirty="0"/>
              <a:t>An anatomical coherence score (ACS) is assigned to each fiber combining the fuzzy spatial relations.</a:t>
            </a:r>
          </a:p>
        </p:txBody>
      </p:sp>
      <p:sp>
        <p:nvSpPr>
          <p:cNvPr id="179" name="TextBox 178">
            <a:extLst>
              <a:ext uri="{FF2B5EF4-FFF2-40B4-BE49-F238E27FC236}">
                <a16:creationId xmlns:a16="http://schemas.microsoft.com/office/drawing/2014/main" id="{1A0DAE94-B43B-4243-982C-5040179BB414}"/>
              </a:ext>
            </a:extLst>
          </p:cNvPr>
          <p:cNvSpPr txBox="1"/>
          <p:nvPr/>
        </p:nvSpPr>
        <p:spPr>
          <a:xfrm>
            <a:off x="-9310448" y="22966286"/>
            <a:ext cx="6016528" cy="8402300"/>
          </a:xfrm>
          <a:prstGeom prst="rect">
            <a:avLst/>
          </a:prstGeom>
          <a:noFill/>
        </p:spPr>
        <p:txBody>
          <a:bodyPr wrap="square" rtlCol="0">
            <a:spAutoFit/>
          </a:bodyPr>
          <a:lstStyle>
            <a:defPPr>
              <a:defRPr lang="fr-FR"/>
            </a:defPPr>
            <a:lvl1pPr>
              <a:defRPr>
                <a:latin typeface="Tahoma" panose="020B0604030504040204" pitchFamily="34" charset="0"/>
                <a:ea typeface="Tahoma" panose="020B0604030504040204" pitchFamily="34" charset="0"/>
                <a:cs typeface="Tahoma" panose="020B0604030504040204" pitchFamily="34" charset="0"/>
              </a:defRPr>
            </a:lvl1pPr>
          </a:lstStyle>
          <a:p>
            <a:pPr algn="just"/>
            <a:r>
              <a:rPr lang="en-US" sz="3600" dirty="0"/>
              <a:t>We propose a method for white matter segmentation exploiting spatial relations between brain regions. We model the relations inherent incertitude relying on the spatial fuzzy set theory [1,2]. To cope with the high redundancy of tractograms and ease interpretation we introduce an interactive navigation and exploration technique based on a multi-resolution brain fiber representation [3].</a:t>
            </a:r>
          </a:p>
        </p:txBody>
      </p:sp>
      <p:sp>
        <p:nvSpPr>
          <p:cNvPr id="51" name="Rectangle 50">
            <a:extLst>
              <a:ext uri="{FF2B5EF4-FFF2-40B4-BE49-F238E27FC236}">
                <a16:creationId xmlns:a16="http://schemas.microsoft.com/office/drawing/2014/main" id="{CA3133B1-FD2F-B944-8B5B-4E6598FFF8B4}"/>
              </a:ext>
            </a:extLst>
          </p:cNvPr>
          <p:cNvSpPr/>
          <p:nvPr/>
        </p:nvSpPr>
        <p:spPr>
          <a:xfrm>
            <a:off x="-10122245" y="31592029"/>
            <a:ext cx="6606071" cy="4031873"/>
          </a:xfrm>
          <a:prstGeom prst="rect">
            <a:avLst/>
          </a:prstGeom>
        </p:spPr>
        <p:txBody>
          <a:bodyPr wrap="square">
            <a:spAutoFit/>
          </a:bodyPr>
          <a:lstStyle/>
          <a:p>
            <a:pPr marL="571500" indent="-571500" algn="just">
              <a:buFont typeface="Arial" panose="020B0604020202020204" pitchFamily="34" charset="0"/>
              <a:buChar char="•"/>
            </a:pPr>
            <a:r>
              <a:rPr lang="en-US" sz="3200" dirty="0"/>
              <a:t>Compared to </a:t>
            </a:r>
            <a:r>
              <a:rPr lang="en-US" sz="3200" i="1" dirty="0"/>
              <a:t>WMQL</a:t>
            </a:r>
            <a:r>
              <a:rPr lang="en-US" sz="3200" dirty="0"/>
              <a:t> [4] and manual segmentation, our technique presents less scattered fibers, especially in the areas connecting the temporal and frontal lobe, as shown in the dispersion colormap of figure 3.</a:t>
            </a:r>
          </a:p>
        </p:txBody>
      </p:sp>
      <p:sp>
        <p:nvSpPr>
          <p:cNvPr id="54" name="TextBox 53">
            <a:extLst>
              <a:ext uri="{FF2B5EF4-FFF2-40B4-BE49-F238E27FC236}">
                <a16:creationId xmlns:a16="http://schemas.microsoft.com/office/drawing/2014/main" id="{DFB24911-1B66-5040-8DED-ABA1A4A02A42}"/>
              </a:ext>
            </a:extLst>
          </p:cNvPr>
          <p:cNvSpPr txBox="1"/>
          <p:nvPr/>
        </p:nvSpPr>
        <p:spPr>
          <a:xfrm>
            <a:off x="700846" y="9779919"/>
            <a:ext cx="14939250" cy="1200329"/>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Bundles are defined as a logic combination of spatial (</a:t>
            </a:r>
            <a:r>
              <a:rPr lang="en-US" sz="3600" i="1" dirty="0">
                <a:latin typeface="Tahoma" panose="020B0604030504040204" pitchFamily="34" charset="0"/>
                <a:ea typeface="Tahoma" panose="020B0604030504040204" pitchFamily="34" charset="0"/>
                <a:cs typeface="Tahoma" panose="020B0604030504040204" pitchFamily="34" charset="0"/>
              </a:rPr>
              <a:t>anterior of</a:t>
            </a:r>
            <a:r>
              <a:rPr lang="en-US" sz="3600" dirty="0">
                <a:latin typeface="Tahoma" panose="020B0604030504040204" pitchFamily="34" charset="0"/>
                <a:ea typeface="Tahoma" panose="020B0604030504040204" pitchFamily="34" charset="0"/>
                <a:cs typeface="Tahoma" panose="020B0604030504040204" pitchFamily="34" charset="0"/>
              </a:rPr>
              <a:t>, …), connectivity (</a:t>
            </a:r>
            <a:r>
              <a:rPr lang="en-US" sz="3600" i="1" dirty="0">
                <a:latin typeface="Tahoma" panose="020B0604030504040204" pitchFamily="34" charset="0"/>
                <a:ea typeface="Tahoma" panose="020B0604030504040204" pitchFamily="34" charset="0"/>
                <a:cs typeface="Tahoma" panose="020B0604030504040204" pitchFamily="34" charset="0"/>
              </a:rPr>
              <a:t>endpoint in</a:t>
            </a:r>
            <a:r>
              <a:rPr lang="en-US" dirty="0"/>
              <a:t>, …)</a:t>
            </a:r>
            <a:r>
              <a:rPr lang="en-US" sz="3600" dirty="0">
                <a:latin typeface="Tahoma" panose="020B0604030504040204" pitchFamily="34" charset="0"/>
                <a:ea typeface="Tahoma" panose="020B0604030504040204" pitchFamily="34" charset="0"/>
                <a:cs typeface="Tahoma" panose="020B0604030504040204" pitchFamily="34" charset="0"/>
              </a:rPr>
              <a:t> and trajectory (</a:t>
            </a:r>
            <a:r>
              <a:rPr lang="en-US" sz="3600" i="1" dirty="0">
                <a:latin typeface="Tahoma" panose="020B0604030504040204" pitchFamily="34" charset="0"/>
                <a:ea typeface="Tahoma" panose="020B0604030504040204" pitchFamily="34" charset="0"/>
                <a:cs typeface="Tahoma" panose="020B0604030504040204" pitchFamily="34" charset="0"/>
              </a:rPr>
              <a:t>crossing,</a:t>
            </a:r>
            <a:r>
              <a:rPr lang="en-US" sz="3600" dirty="0">
                <a:latin typeface="Tahoma" panose="020B0604030504040204" pitchFamily="34" charset="0"/>
                <a:ea typeface="Tahoma" panose="020B0604030504040204" pitchFamily="34" charset="0"/>
                <a:cs typeface="Tahoma" panose="020B0604030504040204" pitchFamily="34" charset="0"/>
              </a:rPr>
              <a:t> …) relations.</a:t>
            </a:r>
          </a:p>
        </p:txBody>
      </p:sp>
      <p:sp>
        <p:nvSpPr>
          <p:cNvPr id="180" name="TextBox 179">
            <a:extLst>
              <a:ext uri="{FF2B5EF4-FFF2-40B4-BE49-F238E27FC236}">
                <a16:creationId xmlns:a16="http://schemas.microsoft.com/office/drawing/2014/main" id="{5722880B-A4DC-104D-9917-5C3C817C338C}"/>
              </a:ext>
            </a:extLst>
          </p:cNvPr>
          <p:cNvSpPr txBox="1"/>
          <p:nvPr/>
        </p:nvSpPr>
        <p:spPr>
          <a:xfrm>
            <a:off x="663779" y="11247985"/>
            <a:ext cx="14976317" cy="3416320"/>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Every voxel </a:t>
            </a:r>
            <a:r>
              <a:rPr lang="en-US" sz="3600" i="1" dirty="0">
                <a:latin typeface="Tahoma" panose="020B0604030504040204" pitchFamily="34" charset="0"/>
                <a:ea typeface="Tahoma" panose="020B0604030504040204" pitchFamily="34" charset="0"/>
                <a:cs typeface="Tahoma" panose="020B0604030504040204" pitchFamily="34" charset="0"/>
              </a:rPr>
              <a:t>P</a:t>
            </a:r>
            <a:r>
              <a:rPr lang="en-US" sz="3600" dirty="0">
                <a:latin typeface="Tahoma" panose="020B0604030504040204" pitchFamily="34" charset="0"/>
                <a:ea typeface="Tahoma" panose="020B0604030504040204" pitchFamily="34" charset="0"/>
                <a:cs typeface="Tahoma" panose="020B0604030504040204" pitchFamily="34" charset="0"/>
              </a:rPr>
              <a:t> in the space is assigned a membership value </a:t>
            </a:r>
            <a:r>
              <a:rPr lang="el-GR" dirty="0"/>
              <a:t>μ</a:t>
            </a:r>
            <a:r>
              <a:rPr lang="en-US" sz="3600" dirty="0">
                <a:latin typeface="Tahoma" panose="020B0604030504040204" pitchFamily="34" charset="0"/>
                <a:ea typeface="Tahoma" panose="020B0604030504040204" pitchFamily="34" charset="0"/>
                <a:cs typeface="Tahoma" panose="020B0604030504040204" pitchFamily="34" charset="0"/>
              </a:rPr>
              <a:t> describing the degree of satisfaction of the combined relations. A FS score is computed for each fiber (composed by </a:t>
            </a:r>
            <a:r>
              <a:rPr lang="en-US" sz="3600" i="1" dirty="0">
                <a:latin typeface="Tahoma" panose="020B0604030504040204" pitchFamily="34" charset="0"/>
                <a:ea typeface="Tahoma" panose="020B0604030504040204" pitchFamily="34" charset="0"/>
                <a:cs typeface="Tahoma" panose="020B0604030504040204" pitchFamily="34" charset="0"/>
              </a:rPr>
              <a:t>f</a:t>
            </a:r>
            <a:r>
              <a:rPr lang="en-US" sz="3600" dirty="0">
                <a:latin typeface="Tahoma" panose="020B0604030504040204" pitchFamily="34" charset="0"/>
                <a:ea typeface="Tahoma" panose="020B0604030504040204" pitchFamily="34" charset="0"/>
                <a:cs typeface="Tahoma" panose="020B0604030504040204" pitchFamily="34" charset="0"/>
              </a:rPr>
              <a:t> points) as the weighted average of </a:t>
            </a:r>
            <a:r>
              <a:rPr lang="el-GR" sz="3600" dirty="0"/>
              <a:t>μ </a:t>
            </a:r>
            <a:r>
              <a:rPr lang="en-US" sz="3600" dirty="0">
                <a:latin typeface="Tahoma" panose="020B0604030504040204" pitchFamily="34" charset="0"/>
                <a:ea typeface="Tahoma" panose="020B0604030504040204" pitchFamily="34" charset="0"/>
                <a:cs typeface="Tahoma" panose="020B0604030504040204" pitchFamily="34" charset="0"/>
              </a:rPr>
              <a:t>values of the voxels the fiber passes through.</a:t>
            </a:r>
          </a:p>
          <a:p>
            <a:pPr algn="just"/>
            <a:br>
              <a:rPr lang="en-US" sz="3600" dirty="0">
                <a:latin typeface="Tahoma" panose="020B0604030504040204" pitchFamily="34" charset="0"/>
                <a:ea typeface="Tahoma" panose="020B0604030504040204" pitchFamily="34" charset="0"/>
                <a:cs typeface="Tahoma" panose="020B0604030504040204" pitchFamily="34" charset="0"/>
              </a:rPr>
            </a:br>
            <a:endParaRPr lang="en-US" sz="3600" dirty="0">
              <a:latin typeface="Tahoma" panose="020B0604030504040204" pitchFamily="34" charset="0"/>
              <a:ea typeface="Tahoma" panose="020B0604030504040204" pitchFamily="34" charset="0"/>
              <a:cs typeface="Tahoma" panose="020B0604030504040204" pitchFamily="34" charset="0"/>
            </a:endParaRPr>
          </a:p>
        </p:txBody>
      </p:sp>
      <p:sp>
        <p:nvSpPr>
          <p:cNvPr id="57" name="Rectangle 56">
            <a:extLst>
              <a:ext uri="{FF2B5EF4-FFF2-40B4-BE49-F238E27FC236}">
                <a16:creationId xmlns:a16="http://schemas.microsoft.com/office/drawing/2014/main" id="{D262B9B0-4FD6-964C-BDF6-CC90B09D8BE5}"/>
              </a:ext>
            </a:extLst>
          </p:cNvPr>
          <p:cNvSpPr/>
          <p:nvPr/>
        </p:nvSpPr>
        <p:spPr>
          <a:xfrm>
            <a:off x="-9508185" y="36126140"/>
            <a:ext cx="5992012" cy="2234458"/>
          </a:xfrm>
          <a:prstGeom prst="rect">
            <a:avLst/>
          </a:prstGeom>
        </p:spPr>
        <p:txBody>
          <a:bodyPr wrap="square">
            <a:spAutoFit/>
          </a:bodyPr>
          <a:lstStyle/>
          <a:p>
            <a:r>
              <a:rPr lang="fr-FR" dirty="0" err="1">
                <a:latin typeface="Helvetica" pitchFamily="2" charset="0"/>
              </a:rPr>
              <a:t>assigns</a:t>
            </a:r>
            <a:r>
              <a:rPr lang="fr-FR" dirty="0">
                <a:latin typeface="Helvetica" pitchFamily="2" charset="0"/>
              </a:rPr>
              <a:t> to </a:t>
            </a:r>
            <a:r>
              <a:rPr lang="fr-FR" dirty="0" err="1">
                <a:latin typeface="Helvetica" pitchFamily="2" charset="0"/>
              </a:rPr>
              <a:t>every</a:t>
            </a:r>
            <a:r>
              <a:rPr lang="fr-FR" dirty="0">
                <a:latin typeface="Helvetica" pitchFamily="2" charset="0"/>
              </a:rPr>
              <a:t> point P in the</a:t>
            </a:r>
          </a:p>
          <a:p>
            <a:r>
              <a:rPr lang="fr-FR" dirty="0" err="1">
                <a:latin typeface="Helvetica" pitchFamily="2" charset="0"/>
              </a:rPr>
              <a:t>space</a:t>
            </a:r>
            <a:r>
              <a:rPr lang="fr-FR" dirty="0">
                <a:latin typeface="Helvetica" pitchFamily="2" charset="0"/>
              </a:rPr>
              <a:t> the </a:t>
            </a:r>
            <a:r>
              <a:rPr lang="fr-FR" dirty="0" err="1">
                <a:latin typeface="Helvetica" pitchFamily="2" charset="0"/>
              </a:rPr>
              <a:t>degree</a:t>
            </a:r>
            <a:r>
              <a:rPr lang="fr-FR" dirty="0">
                <a:latin typeface="Helvetica" pitchFamily="2" charset="0"/>
              </a:rPr>
              <a:t> of </a:t>
            </a:r>
            <a:r>
              <a:rPr lang="fr-FR" dirty="0" err="1">
                <a:latin typeface="Helvetica" pitchFamily="2" charset="0"/>
              </a:rPr>
              <a:t>being</a:t>
            </a:r>
            <a:r>
              <a:rPr lang="fr-FR" dirty="0">
                <a:latin typeface="Helvetica" pitchFamily="2" charset="0"/>
              </a:rPr>
              <a:t> in direction  </a:t>
            </a:r>
            <a:r>
              <a:rPr lang="fr-FR" dirty="0" err="1">
                <a:latin typeface="Helvetica" pitchFamily="2" charset="0"/>
              </a:rPr>
              <a:t>with</a:t>
            </a:r>
            <a:r>
              <a:rPr lang="fr-FR" dirty="0">
                <a:latin typeface="Helvetica" pitchFamily="2" charset="0"/>
              </a:rPr>
              <a:t> respect to R.</a:t>
            </a:r>
            <a:endParaRPr lang="fr-FR" dirty="0">
              <a:effectLst/>
              <a:latin typeface="Helvetica" pitchFamily="2" charset="0"/>
            </a:endParaRPr>
          </a:p>
        </p:txBody>
      </p:sp>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3525A481-6039-4021-9DE6-60299047ED15}"/>
                  </a:ext>
                </a:extLst>
              </p:cNvPr>
              <p:cNvSpPr txBox="1"/>
              <p:nvPr/>
            </p:nvSpPr>
            <p:spPr>
              <a:xfrm>
                <a:off x="3040262" y="19511942"/>
                <a:ext cx="6490238" cy="71474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fr-FR" sz="2400" dirty="0" smtClean="0">
                              <a:latin typeface="Cambria Math" panose="02040503050406030204" pitchFamily="18" charset="0"/>
                              <a:ea typeface="Tahoma" panose="020B0604030504040204" pitchFamily="34" charset="0"/>
                              <a:cs typeface="Tahoma" panose="020B0604030504040204" pitchFamily="34" charset="0"/>
                            </a:rPr>
                          </m:ctrlPr>
                        </m:sSubSupPr>
                        <m:e>
                          <m:r>
                            <m:rPr>
                              <m:sty m:val="p"/>
                            </m:rPr>
                            <a:rPr lang="fr-FR" sz="2400" i="0" dirty="0" smtClean="0">
                              <a:latin typeface="Cambria Math" panose="02040503050406030204" pitchFamily="18" charset="0"/>
                              <a:ea typeface="Cambria Math" panose="02040503050406030204" pitchFamily="18" charset="0"/>
                              <a:cs typeface="Tahoma" panose="020B0604030504040204" pitchFamily="34" charset="0"/>
                            </a:rPr>
                            <m:t>μ</m:t>
                          </m:r>
                        </m:e>
                        <m:sub>
                          <m:r>
                            <m:rPr>
                              <m:sty m:val="p"/>
                            </m:rPr>
                            <a:rPr lang="fr-FR" sz="2400" b="0" i="0" dirty="0" smtClean="0">
                              <a:latin typeface="Cambria Math" panose="02040503050406030204" pitchFamily="18" charset="0"/>
                              <a:ea typeface="Cambria Math" panose="02040503050406030204" pitchFamily="18" charset="0"/>
                              <a:cs typeface="Tahoma" panose="020B0604030504040204" pitchFamily="34" charset="0"/>
                            </a:rPr>
                            <m:t>α</m:t>
                          </m:r>
                        </m:sub>
                        <m:sup>
                          <m:r>
                            <m:rPr>
                              <m:sty m:val="p"/>
                            </m:rPr>
                            <a:rPr lang="fr-FR" sz="2400" b="0" i="0" dirty="0" smtClean="0">
                              <a:latin typeface="Cambria Math" panose="02040503050406030204" pitchFamily="18" charset="0"/>
                              <a:ea typeface="Tahoma" panose="020B0604030504040204" pitchFamily="34" charset="0"/>
                              <a:cs typeface="Tahoma" panose="020B0604030504040204" pitchFamily="34" charset="0"/>
                            </a:rPr>
                            <m:t>R</m:t>
                          </m:r>
                        </m:sup>
                      </m:sSubSup>
                      <m:r>
                        <m:rPr>
                          <m:nor/>
                        </m:rPr>
                        <a:rPr lang="el-GR" sz="2400" dirty="0">
                          <a:latin typeface="Tahoma" panose="020B0604030504040204" pitchFamily="34" charset="0"/>
                          <a:ea typeface="Tahoma" panose="020B0604030504040204" pitchFamily="34" charset="0"/>
                          <a:cs typeface="Tahoma" panose="020B0604030504040204" pitchFamily="34" charset="0"/>
                        </a:rPr>
                        <m:t>(</m:t>
                      </m:r>
                      <m:r>
                        <m:rPr>
                          <m:nor/>
                        </m:rPr>
                        <a:rPr lang="fr-FR" sz="2400" dirty="0">
                          <a:latin typeface="Tahoma" panose="020B0604030504040204" pitchFamily="34" charset="0"/>
                          <a:ea typeface="Tahoma" panose="020B0604030504040204" pitchFamily="34" charset="0"/>
                          <a:cs typeface="Tahoma" panose="020B0604030504040204" pitchFamily="34" charset="0"/>
                        </a:rPr>
                        <m:t>P</m:t>
                      </m:r>
                      <m:r>
                        <m:rPr>
                          <m:nor/>
                        </m:rPr>
                        <a:rPr lang="fr-FR" sz="2400" dirty="0">
                          <a:latin typeface="Tahoma" panose="020B0604030504040204" pitchFamily="34" charset="0"/>
                          <a:ea typeface="Tahoma" panose="020B0604030504040204" pitchFamily="34" charset="0"/>
                          <a:cs typeface="Tahoma" panose="020B0604030504040204" pitchFamily="34" charset="0"/>
                        </a:rPr>
                        <m:t>) = </m:t>
                      </m:r>
                      <m:sSub>
                        <m:sSubPr>
                          <m:ctrlPr>
                            <a:rPr lang="fr-FR" sz="2400" i="1" dirty="0" smtClean="0">
                              <a:latin typeface="Cambria Math" panose="02040503050406030204" pitchFamily="18" charset="0"/>
                              <a:ea typeface="Tahoma" panose="020B0604030504040204" pitchFamily="34" charset="0"/>
                              <a:cs typeface="Tahoma" panose="020B0604030504040204" pitchFamily="34" charset="0"/>
                            </a:rPr>
                          </m:ctrlPr>
                        </m:sSubPr>
                        <m:e>
                          <m:r>
                            <a:rPr lang="en-US" sz="2400" b="0" i="1" dirty="0" smtClean="0">
                              <a:latin typeface="Cambria Math" panose="02040503050406030204" pitchFamily="18" charset="0"/>
                              <a:ea typeface="Tahoma" panose="020B0604030504040204" pitchFamily="34" charset="0"/>
                              <a:cs typeface="Tahoma" panose="020B0604030504040204" pitchFamily="34" charset="0"/>
                            </a:rPr>
                            <m:t>𝑚𝑎𝑥</m:t>
                          </m:r>
                        </m:e>
                        <m:sub/>
                      </m:sSub>
                      <m:r>
                        <m:rPr>
                          <m:nor/>
                        </m:rPr>
                        <a:rPr lang="fr-FR" sz="2400" dirty="0">
                          <a:latin typeface="Tahoma" panose="020B0604030504040204" pitchFamily="34" charset="0"/>
                          <a:ea typeface="Tahoma" panose="020B0604030504040204" pitchFamily="34" charset="0"/>
                          <a:cs typeface="Tahoma" panose="020B0604030504040204" pitchFamily="34" charset="0"/>
                        </a:rPr>
                        <m:t>(0,</m:t>
                      </m:r>
                      <m:r>
                        <m:rPr>
                          <m:nor/>
                        </m:rPr>
                        <a:rPr lang="fr-FR" sz="2400" dirty="0">
                          <a:latin typeface="Tahoma" panose="020B0604030504040204" pitchFamily="34" charset="0"/>
                          <a:ea typeface="Tahoma" panose="020B0604030504040204" pitchFamily="34" charset="0"/>
                          <a:cs typeface="Tahoma" panose="020B0604030504040204" pitchFamily="34" charset="0"/>
                        </a:rPr>
                        <m:t>g</m:t>
                      </m:r>
                      <m:r>
                        <m:rPr>
                          <m:nor/>
                        </m:rPr>
                        <a:rPr lang="fr-FR" sz="2400" dirty="0">
                          <a:latin typeface="Tahoma" panose="020B0604030504040204" pitchFamily="34" charset="0"/>
                          <a:ea typeface="Tahoma" panose="020B0604030504040204" pitchFamily="34" charset="0"/>
                          <a:cs typeface="Tahoma" panose="020B0604030504040204" pitchFamily="34" charset="0"/>
                        </a:rPr>
                        <m:t>(</m:t>
                      </m:r>
                      <m:sSub>
                        <m:sSubPr>
                          <m:ctrlPr>
                            <a:rPr lang="el-GR" sz="2400" dirty="0" smtClean="0">
                              <a:latin typeface="Cambria Math" panose="02040503050406030204" pitchFamily="18" charset="0"/>
                              <a:ea typeface="Cambria Math" panose="02040503050406030204" pitchFamily="18" charset="0"/>
                              <a:cs typeface="Tahoma" panose="020B0604030504040204" pitchFamily="34" charset="0"/>
                            </a:rPr>
                          </m:ctrlPr>
                        </m:sSubPr>
                        <m:e>
                          <m:r>
                            <m:rPr>
                              <m:sty m:val="p"/>
                            </m:rPr>
                            <a:rPr lang="el-GR" sz="2400" i="0" dirty="0" smtClean="0">
                              <a:latin typeface="Cambria Math" panose="02040503050406030204" pitchFamily="18" charset="0"/>
                              <a:ea typeface="Cambria Math" panose="02040503050406030204" pitchFamily="18" charset="0"/>
                              <a:cs typeface="Tahoma" panose="020B0604030504040204" pitchFamily="34" charset="0"/>
                            </a:rPr>
                            <m:t>β</m:t>
                          </m:r>
                        </m:e>
                        <m:sub>
                          <m:r>
                            <m:rPr>
                              <m:sty m:val="p"/>
                            </m:rPr>
                            <a:rPr lang="fr-FR" sz="2400" b="0" i="0" dirty="0" smtClean="0">
                              <a:latin typeface="Cambria Math" panose="02040503050406030204" pitchFamily="18" charset="0"/>
                              <a:ea typeface="Cambria Math" panose="02040503050406030204" pitchFamily="18" charset="0"/>
                              <a:cs typeface="Tahoma" panose="020B0604030504040204" pitchFamily="34" charset="0"/>
                            </a:rPr>
                            <m:t>min</m:t>
                          </m:r>
                        </m:sub>
                      </m:sSub>
                      <m:r>
                        <m:rPr>
                          <m:nor/>
                        </m:rPr>
                        <a:rPr lang="fr-FR" sz="2400" dirty="0">
                          <a:latin typeface="Tahoma" panose="020B0604030504040204" pitchFamily="34" charset="0"/>
                          <a:ea typeface="Tahoma" panose="020B0604030504040204" pitchFamily="34" charset="0"/>
                          <a:cs typeface="Tahoma" panose="020B0604030504040204" pitchFamily="34" charset="0"/>
                        </a:rPr>
                        <m:t>)), </m:t>
                      </m:r>
                      <m:r>
                        <m:rPr>
                          <m:nor/>
                        </m:rPr>
                        <a:rPr lang="fr-FR" sz="2400" dirty="0">
                          <a:latin typeface="Tahoma" panose="020B0604030504040204" pitchFamily="34" charset="0"/>
                          <a:ea typeface="Tahoma" panose="020B0604030504040204" pitchFamily="34" charset="0"/>
                          <a:cs typeface="Tahoma" panose="020B0604030504040204" pitchFamily="34" charset="0"/>
                        </a:rPr>
                        <m:t>g</m:t>
                      </m:r>
                      <m:r>
                        <m:rPr>
                          <m:nor/>
                        </m:rPr>
                        <a:rPr lang="fr-FR" sz="2400" dirty="0">
                          <a:latin typeface="Tahoma" panose="020B0604030504040204" pitchFamily="34" charset="0"/>
                          <a:ea typeface="Tahoma" panose="020B0604030504040204" pitchFamily="34" charset="0"/>
                          <a:cs typeface="Tahoma" panose="020B0604030504040204" pitchFamily="34" charset="0"/>
                        </a:rPr>
                        <m:t>(</m:t>
                      </m:r>
                      <m:sSub>
                        <m:sSubPr>
                          <m:ctrlPr>
                            <a:rPr lang="el-GR" sz="2400" dirty="0">
                              <a:latin typeface="Cambria Math" panose="02040503050406030204" pitchFamily="18" charset="0"/>
                              <a:ea typeface="Cambria Math" panose="02040503050406030204" pitchFamily="18" charset="0"/>
                              <a:cs typeface="Tahoma" panose="020B0604030504040204" pitchFamily="34" charset="0"/>
                            </a:rPr>
                          </m:ctrlPr>
                        </m:sSubPr>
                        <m:e>
                          <m:r>
                            <m:rPr>
                              <m:sty m:val="p"/>
                            </m:rPr>
                            <a:rPr lang="el-GR" sz="2400" i="0" dirty="0">
                              <a:latin typeface="Cambria Math" panose="02040503050406030204" pitchFamily="18" charset="0"/>
                              <a:ea typeface="Cambria Math" panose="02040503050406030204" pitchFamily="18" charset="0"/>
                              <a:cs typeface="Tahoma" panose="020B0604030504040204" pitchFamily="34" charset="0"/>
                            </a:rPr>
                            <m:t>β</m:t>
                          </m:r>
                        </m:e>
                        <m:sub>
                          <m:r>
                            <m:rPr>
                              <m:sty m:val="p"/>
                            </m:rPr>
                            <a:rPr lang="fr-FR" sz="2400" i="0" dirty="0">
                              <a:latin typeface="Cambria Math" panose="02040503050406030204" pitchFamily="18" charset="0"/>
                              <a:ea typeface="Cambria Math" panose="02040503050406030204" pitchFamily="18" charset="0"/>
                              <a:cs typeface="Tahoma" panose="020B0604030504040204" pitchFamily="34" charset="0"/>
                            </a:rPr>
                            <m:t>min</m:t>
                          </m:r>
                        </m:sub>
                      </m:sSub>
                      <m:r>
                        <m:rPr>
                          <m:nor/>
                        </m:rPr>
                        <a:rPr lang="fr-FR" sz="2400" dirty="0">
                          <a:latin typeface="Tahoma" panose="020B0604030504040204" pitchFamily="34" charset="0"/>
                          <a:ea typeface="Tahoma" panose="020B0604030504040204" pitchFamily="34" charset="0"/>
                          <a:cs typeface="Tahoma" panose="020B0604030504040204" pitchFamily="34" charset="0"/>
                        </a:rPr>
                        <m:t>) = </m:t>
                      </m:r>
                      <m:f>
                        <m:fPr>
                          <m:ctrlPr>
                            <a:rPr lang="el-GR" sz="2400" dirty="0" smtClean="0">
                              <a:latin typeface="Cambria Math" panose="02040503050406030204" pitchFamily="18" charset="0"/>
                              <a:ea typeface="Cambria Math" panose="02040503050406030204" pitchFamily="18" charset="0"/>
                              <a:cs typeface="Tahoma" panose="020B0604030504040204" pitchFamily="34" charset="0"/>
                            </a:rPr>
                          </m:ctrlPr>
                        </m:fPr>
                        <m:num>
                          <m:r>
                            <m:rPr>
                              <m:nor/>
                            </m:rPr>
                            <a:rPr lang="fr-FR" sz="2400" dirty="0">
                              <a:latin typeface="Tahoma" panose="020B0604030504040204" pitchFamily="34" charset="0"/>
                              <a:ea typeface="Tahoma" panose="020B0604030504040204" pitchFamily="34" charset="0"/>
                              <a:cs typeface="Tahoma" panose="020B0604030504040204" pitchFamily="34" charset="0"/>
                            </a:rPr>
                            <m:t>1−2</m:t>
                          </m:r>
                          <m:sSub>
                            <m:sSubPr>
                              <m:ctrlPr>
                                <a:rPr lang="el-GR" sz="2400" dirty="0">
                                  <a:latin typeface="Cambria Math" panose="02040503050406030204" pitchFamily="18" charset="0"/>
                                  <a:ea typeface="Cambria Math" panose="02040503050406030204" pitchFamily="18" charset="0"/>
                                  <a:cs typeface="Tahoma" panose="020B0604030504040204" pitchFamily="34" charset="0"/>
                                </a:rPr>
                              </m:ctrlPr>
                            </m:sSubPr>
                            <m:e>
                              <m:r>
                                <m:rPr>
                                  <m:sty m:val="p"/>
                                </m:rPr>
                                <a:rPr lang="el-GR" sz="2400" i="0" dirty="0">
                                  <a:latin typeface="Cambria Math" panose="02040503050406030204" pitchFamily="18" charset="0"/>
                                  <a:ea typeface="Cambria Math" panose="02040503050406030204" pitchFamily="18" charset="0"/>
                                  <a:cs typeface="Tahoma" panose="020B0604030504040204" pitchFamily="34" charset="0"/>
                                </a:rPr>
                                <m:t>β</m:t>
                              </m:r>
                            </m:e>
                            <m:sub>
                              <m:r>
                                <m:rPr>
                                  <m:sty m:val="p"/>
                                </m:rPr>
                                <a:rPr lang="fr-FR" sz="2400" i="0" dirty="0">
                                  <a:latin typeface="Cambria Math" panose="02040503050406030204" pitchFamily="18" charset="0"/>
                                  <a:ea typeface="Cambria Math" panose="02040503050406030204" pitchFamily="18" charset="0"/>
                                  <a:cs typeface="Tahoma" panose="020B0604030504040204" pitchFamily="34" charset="0"/>
                                </a:rPr>
                                <m:t>min</m:t>
                              </m:r>
                            </m:sub>
                          </m:sSub>
                        </m:num>
                        <m:den>
                          <m:r>
                            <m:rPr>
                              <m:sty m:val="p"/>
                            </m:rPr>
                            <a:rPr lang="el-GR" sz="2400" i="0" dirty="0">
                              <a:latin typeface="Cambria Math" panose="02040503050406030204" pitchFamily="18" charset="0"/>
                              <a:ea typeface="Cambria Math" panose="02040503050406030204" pitchFamily="18" charset="0"/>
                              <a:cs typeface="Tahoma" panose="020B0604030504040204" pitchFamily="34" charset="0"/>
                            </a:rPr>
                            <m:t>π</m:t>
                          </m:r>
                        </m:den>
                      </m:f>
                    </m:oMath>
                  </m:oMathPara>
                </a14:m>
                <a:endParaRPr lang="fr-FR" sz="2800" dirty="0"/>
              </a:p>
            </p:txBody>
          </p:sp>
        </mc:Choice>
        <mc:Fallback>
          <p:sp>
            <p:nvSpPr>
              <p:cNvPr id="2" name="TextBox 1">
                <a:extLst>
                  <a:ext uri="{FF2B5EF4-FFF2-40B4-BE49-F238E27FC236}">
                    <a16:creationId xmlns:a16="http://schemas.microsoft.com/office/drawing/2014/main" id="{3525A481-6039-4021-9DE6-60299047ED15}"/>
                  </a:ext>
                </a:extLst>
              </p:cNvPr>
              <p:cNvSpPr txBox="1">
                <a:spLocks noRot="1" noChangeAspect="1" noMove="1" noResize="1" noEditPoints="1" noAdjustHandles="1" noChangeArrowheads="1" noChangeShapeType="1" noTextEdit="1"/>
              </p:cNvSpPr>
              <p:nvPr/>
            </p:nvSpPr>
            <p:spPr>
              <a:xfrm>
                <a:off x="3040262" y="19511942"/>
                <a:ext cx="6490238" cy="714747"/>
              </a:xfrm>
              <a:prstGeom prst="rect">
                <a:avLst/>
              </a:prstGeom>
              <a:blipFill>
                <a:blip r:embed="rId38"/>
                <a:stretch>
                  <a:fillRect t="-3509" b="-5263"/>
                </a:stretch>
              </a:blipFill>
            </p:spPr>
            <p:txBody>
              <a:bodyPr/>
              <a:lstStyle/>
              <a:p>
                <a:r>
                  <a:rPr lang="en-US">
                    <a:noFill/>
                  </a:rPr>
                  <a:t> </a:t>
                </a:r>
              </a:p>
            </p:txBody>
          </p:sp>
        </mc:Fallback>
      </mc:AlternateContent>
      <p:cxnSp>
        <p:nvCxnSpPr>
          <p:cNvPr id="18" name="Straight Arrow Connector 17">
            <a:extLst>
              <a:ext uri="{FF2B5EF4-FFF2-40B4-BE49-F238E27FC236}">
                <a16:creationId xmlns:a16="http://schemas.microsoft.com/office/drawing/2014/main" id="{745AE823-6878-407C-80F2-9ED12744224D}"/>
              </a:ext>
            </a:extLst>
          </p:cNvPr>
          <p:cNvCxnSpPr>
            <a:cxnSpLocks/>
          </p:cNvCxnSpPr>
          <p:nvPr/>
        </p:nvCxnSpPr>
        <p:spPr bwMode="auto">
          <a:xfrm flipV="1">
            <a:off x="-9563656" y="20132530"/>
            <a:ext cx="2105368" cy="2331518"/>
          </a:xfrm>
          <a:prstGeom prst="straightConnector1">
            <a:avLst/>
          </a:prstGeom>
          <a:solidFill>
            <a:schemeClr val="accent1"/>
          </a:solidFill>
          <a:ln w="38100" cap="flat" cmpd="sng" algn="ctr">
            <a:solidFill>
              <a:schemeClr val="tx1">
                <a:lumMod val="75000"/>
                <a:lumOff val="25000"/>
              </a:schemeClr>
            </a:solidFill>
            <a:prstDash val="solid"/>
            <a:round/>
            <a:headEnd type="none" w="med" len="med"/>
            <a:tailEnd type="arrow" w="med" len="med"/>
          </a:ln>
          <a:effectLst/>
        </p:spPr>
      </p:cxnSp>
      <p:cxnSp>
        <p:nvCxnSpPr>
          <p:cNvPr id="164" name="Straight Arrow Connector 163">
            <a:extLst>
              <a:ext uri="{FF2B5EF4-FFF2-40B4-BE49-F238E27FC236}">
                <a16:creationId xmlns:a16="http://schemas.microsoft.com/office/drawing/2014/main" id="{9D0D7270-71F4-4A79-BE47-644B7AE5D5CB}"/>
              </a:ext>
            </a:extLst>
          </p:cNvPr>
          <p:cNvCxnSpPr>
            <a:cxnSpLocks/>
          </p:cNvCxnSpPr>
          <p:nvPr/>
        </p:nvCxnSpPr>
        <p:spPr bwMode="auto">
          <a:xfrm flipV="1">
            <a:off x="-2373794" y="20609323"/>
            <a:ext cx="1684258" cy="1854725"/>
          </a:xfrm>
          <a:prstGeom prst="straightConnector1">
            <a:avLst/>
          </a:prstGeom>
          <a:solidFill>
            <a:schemeClr val="accent1"/>
          </a:solidFill>
          <a:ln w="38100" cap="flat" cmpd="sng" algn="ctr">
            <a:solidFill>
              <a:schemeClr val="tx1">
                <a:lumMod val="75000"/>
                <a:lumOff val="25000"/>
              </a:schemeClr>
            </a:solidFill>
            <a:prstDash val="solid"/>
            <a:round/>
            <a:headEnd type="none" w="med" len="med"/>
            <a:tailEnd type="arrow" w="med" len="med"/>
          </a:ln>
          <a:effectLst/>
        </p:spPr>
      </p:cxnSp>
      <p:cxnSp>
        <p:nvCxnSpPr>
          <p:cNvPr id="23" name="Straight Connector 22">
            <a:extLst>
              <a:ext uri="{FF2B5EF4-FFF2-40B4-BE49-F238E27FC236}">
                <a16:creationId xmlns:a16="http://schemas.microsoft.com/office/drawing/2014/main" id="{556181FD-E350-4F83-B087-79E7A23058BB}"/>
              </a:ext>
            </a:extLst>
          </p:cNvPr>
          <p:cNvCxnSpPr/>
          <p:nvPr/>
        </p:nvCxnSpPr>
        <p:spPr bwMode="auto">
          <a:xfrm flipH="1">
            <a:off x="-9906560" y="22464048"/>
            <a:ext cx="7532766" cy="0"/>
          </a:xfrm>
          <a:prstGeom prst="line">
            <a:avLst/>
          </a:prstGeom>
          <a:solidFill>
            <a:schemeClr val="accent1"/>
          </a:solidFill>
          <a:ln w="38100" cap="flat" cmpd="sng" algn="ctr">
            <a:solidFill>
              <a:schemeClr val="tx1">
                <a:lumMod val="75000"/>
                <a:lumOff val="25000"/>
              </a:schemeClr>
            </a:solidFill>
            <a:prstDash val="solid"/>
            <a:round/>
            <a:headEnd type="none" w="med" len="med"/>
            <a:tailEnd type="none" w="med" len="med"/>
          </a:ln>
          <a:effectLst/>
        </p:spPr>
      </p:cxnSp>
      <p:sp>
        <p:nvSpPr>
          <p:cNvPr id="14336" name="TextBox 14335">
            <a:extLst>
              <a:ext uri="{FF2B5EF4-FFF2-40B4-BE49-F238E27FC236}">
                <a16:creationId xmlns:a16="http://schemas.microsoft.com/office/drawing/2014/main" id="{5BA9DFF5-BBF8-4839-A8C0-21FC413C5A16}"/>
              </a:ext>
            </a:extLst>
          </p:cNvPr>
          <p:cNvSpPr txBox="1"/>
          <p:nvPr/>
        </p:nvSpPr>
        <p:spPr>
          <a:xfrm>
            <a:off x="-11442109" y="22220761"/>
            <a:ext cx="1535549" cy="461665"/>
          </a:xfrm>
          <a:prstGeom prst="rect">
            <a:avLst/>
          </a:prstGeom>
          <a:noFill/>
        </p:spPr>
        <p:txBody>
          <a:bodyPr wrap="none" rtlCol="0">
            <a:spAutoFit/>
          </a:bodyPr>
          <a:lstStyle/>
          <a:p>
            <a:r>
              <a:rPr lang="fr-FR" sz="2400" dirty="0">
                <a:latin typeface="Tahoma" panose="020B0604030504040204" pitchFamily="34" charset="0"/>
                <a:ea typeface="Tahoma" panose="020B0604030504040204" pitchFamily="34" charset="0"/>
                <a:cs typeface="Tahoma" panose="020B0604030504040204" pitchFamily="34" charset="0"/>
              </a:rPr>
              <a:t>Reference</a:t>
            </a:r>
          </a:p>
        </p:txBody>
      </p:sp>
      <p:sp>
        <p:nvSpPr>
          <p:cNvPr id="14337" name="TextBox 14336">
            <a:extLst>
              <a:ext uri="{FF2B5EF4-FFF2-40B4-BE49-F238E27FC236}">
                <a16:creationId xmlns:a16="http://schemas.microsoft.com/office/drawing/2014/main" id="{677C01A4-CFCB-4386-9894-808AE47231DB}"/>
              </a:ext>
            </a:extLst>
          </p:cNvPr>
          <p:cNvSpPr txBox="1"/>
          <p:nvPr/>
        </p:nvSpPr>
        <p:spPr>
          <a:xfrm>
            <a:off x="13332320" y="43295684"/>
            <a:ext cx="6279210" cy="2308324"/>
          </a:xfrm>
          <a:prstGeom prst="rect">
            <a:avLst/>
          </a:prstGeom>
          <a:noFill/>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3600" dirty="0">
                <a:latin typeface="Tahoma" panose="020B0604030504040204" pitchFamily="34" charset="0"/>
                <a:ea typeface="Tahoma" panose="020B0604030504040204" pitchFamily="34" charset="0"/>
                <a:cs typeface="Tahoma" panose="020B0604030504040204" pitchFamily="34" charset="0"/>
              </a:rPr>
              <a:t>Real-time and interactive:</a:t>
            </a:r>
          </a:p>
          <a:p>
            <a:pPr marL="457200" indent="-457200">
              <a:buFont typeface="Arial" panose="020B0604020202020204" pitchFamily="34" charset="0"/>
              <a:buChar char="•"/>
            </a:pPr>
            <a:r>
              <a:rPr lang="en-US" sz="3600" dirty="0">
                <a:latin typeface="Tahoma" panose="020B0604030504040204" pitchFamily="34" charset="0"/>
                <a:ea typeface="Tahoma" panose="020B0604030504040204" pitchFamily="34" charset="0"/>
                <a:cs typeface="Tahoma" panose="020B0604030504040204" pitchFamily="34" charset="0"/>
              </a:rPr>
              <a:t>Navigation</a:t>
            </a:r>
          </a:p>
          <a:p>
            <a:pPr marL="457200" indent="-457200">
              <a:buFont typeface="Arial" panose="020B0604020202020204" pitchFamily="34" charset="0"/>
              <a:buChar char="•"/>
            </a:pPr>
            <a:r>
              <a:rPr lang="en-US" sz="3600" dirty="0">
                <a:latin typeface="Tahoma" panose="020B0604030504040204" pitchFamily="34" charset="0"/>
                <a:ea typeface="Tahoma" panose="020B0604030504040204" pitchFamily="34" charset="0"/>
                <a:cs typeface="Tahoma" panose="020B0604030504040204" pitchFamily="34" charset="0"/>
              </a:rPr>
              <a:t>Multi-resolution</a:t>
            </a:r>
          </a:p>
          <a:p>
            <a:pPr marL="457200" indent="-457200">
              <a:buFont typeface="Arial" panose="020B0604020202020204" pitchFamily="34" charset="0"/>
              <a:buChar char="•"/>
            </a:pPr>
            <a:r>
              <a:rPr lang="en-US" sz="3600" dirty="0">
                <a:latin typeface="Tahoma" panose="020B0604030504040204" pitchFamily="34" charset="0"/>
                <a:ea typeface="Tahoma" panose="020B0604030504040204" pitchFamily="34" charset="0"/>
                <a:cs typeface="Tahoma" panose="020B0604030504040204" pitchFamily="34" charset="0"/>
              </a:rPr>
              <a:t>ACS thresholding</a:t>
            </a:r>
          </a:p>
        </p:txBody>
      </p:sp>
      <p:sp>
        <p:nvSpPr>
          <p:cNvPr id="14339" name="TextBox 14338">
            <a:extLst>
              <a:ext uri="{FF2B5EF4-FFF2-40B4-BE49-F238E27FC236}">
                <a16:creationId xmlns:a16="http://schemas.microsoft.com/office/drawing/2014/main" id="{C12F591C-2FFF-40DE-84B3-5E9E7419D360}"/>
              </a:ext>
            </a:extLst>
          </p:cNvPr>
          <p:cNvSpPr txBox="1"/>
          <p:nvPr/>
        </p:nvSpPr>
        <p:spPr>
          <a:xfrm>
            <a:off x="13665432" y="23012197"/>
            <a:ext cx="15222437" cy="1200329"/>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White matter multi-resolution [3] technique progressively merges fibers together in generalized cylinders.</a:t>
            </a:r>
          </a:p>
        </p:txBody>
      </p:sp>
      <p:sp>
        <p:nvSpPr>
          <p:cNvPr id="167" name="TextBox 166">
            <a:extLst>
              <a:ext uri="{FF2B5EF4-FFF2-40B4-BE49-F238E27FC236}">
                <a16:creationId xmlns:a16="http://schemas.microsoft.com/office/drawing/2014/main" id="{B6270791-73D2-4922-9297-F77CC51ACB95}"/>
              </a:ext>
            </a:extLst>
          </p:cNvPr>
          <p:cNvSpPr txBox="1"/>
          <p:nvPr/>
        </p:nvSpPr>
        <p:spPr>
          <a:xfrm>
            <a:off x="13665432" y="27238010"/>
            <a:ext cx="15318598" cy="1200329"/>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Fibers are selected using an extension of the Weighted Currents [4] similarity, containing an ACS term.</a:t>
            </a:r>
          </a:p>
        </p:txBody>
      </p:sp>
      <mc:AlternateContent xmlns:mc="http://schemas.openxmlformats.org/markup-compatibility/2006">
        <mc:Choice xmlns:a14="http://schemas.microsoft.com/office/drawing/2010/main" Requires="a14">
          <p:sp>
            <p:nvSpPr>
              <p:cNvPr id="169" name="TextBox 168">
                <a:extLst>
                  <a:ext uri="{FF2B5EF4-FFF2-40B4-BE49-F238E27FC236}">
                    <a16:creationId xmlns:a16="http://schemas.microsoft.com/office/drawing/2014/main" id="{73A706B1-74B4-4799-B892-1E95FC423449}"/>
                  </a:ext>
                </a:extLst>
              </p:cNvPr>
              <p:cNvSpPr txBox="1"/>
              <p:nvPr/>
            </p:nvSpPr>
            <p:spPr>
              <a:xfrm>
                <a:off x="13665431" y="30885928"/>
                <a:ext cx="8965482" cy="369332"/>
              </a:xfrm>
              <a:prstGeom prst="rect">
                <a:avLst/>
              </a:prstGeom>
              <a:noFill/>
            </p:spPr>
            <p:txBody>
              <a:bodyPr wrap="square" rtlCol="0">
                <a:spAutoFit/>
              </a:bodyPr>
              <a:lstStyle/>
              <a:p>
                <a:r>
                  <a:rPr lang="en-US" sz="1800" dirty="0">
                    <a:latin typeface="Tahoma" panose="020B0604030504040204" pitchFamily="34" charset="0"/>
                    <a:ea typeface="Tahoma" panose="020B0604030504040204" pitchFamily="34" charset="0"/>
                    <a:cs typeface="Tahoma" panose="020B0604030504040204" pitchFamily="34" charset="0"/>
                  </a:rPr>
                  <a:t>With</a:t>
                </a:r>
                <a:r>
                  <a:rPr lang="en-US" sz="1800" dirty="0">
                    <a:latin typeface="Cambria Math" panose="02040503050406030204" pitchFamily="18" charset="0"/>
                    <a:ea typeface="Cambria Math" panose="02040503050406030204" pitchFamily="18" charset="0"/>
                    <a:cs typeface="Tahoma" panose="020B0604030504040204" pitchFamily="34" charset="0"/>
                  </a:rPr>
                  <a:t> </a:t>
                </a:r>
                <a14:m>
                  <m:oMath xmlns:m="http://schemas.openxmlformats.org/officeDocument/2006/math">
                    <m:sSub>
                      <m:sSubPr>
                        <m:ctrlPr>
                          <a:rPr lang="en-US" sz="1800" i="1" smtClean="0">
                            <a:latin typeface="Cambria Math" panose="02040503050406030204" pitchFamily="18" charset="0"/>
                            <a:ea typeface="Cambria Math" panose="02040503050406030204" pitchFamily="18" charset="0"/>
                            <a:cs typeface="Tahoma" panose="020B0604030504040204" pitchFamily="34" charset="0"/>
                          </a:rPr>
                        </m:ctrlPr>
                      </m:sSubPr>
                      <m:e>
                        <m:r>
                          <a:rPr lang="en-US" sz="1800" b="0" i="1" smtClean="0">
                            <a:latin typeface="Cambria Math" panose="02040503050406030204" pitchFamily="18" charset="0"/>
                            <a:ea typeface="Cambria Math" panose="02040503050406030204" pitchFamily="18" charset="0"/>
                            <a:cs typeface="Tahoma" panose="020B0604030504040204" pitchFamily="34" charset="0"/>
                          </a:rPr>
                          <m:t>𝐾</m:t>
                        </m:r>
                      </m:e>
                      <m:sub>
                        <m:r>
                          <a:rPr lang="en-US" sz="1800" b="0" i="1" smtClean="0">
                            <a:latin typeface="Cambria Math" panose="02040503050406030204" pitchFamily="18" charset="0"/>
                            <a:ea typeface="Cambria Math" panose="02040503050406030204" pitchFamily="18" charset="0"/>
                            <a:cs typeface="Tahoma" panose="020B0604030504040204" pitchFamily="34" charset="0"/>
                          </a:rPr>
                          <m:t>𝑐</m:t>
                        </m:r>
                      </m:sub>
                    </m:sSub>
                    <m:d>
                      <m:dPr>
                        <m:ctrlPr>
                          <a:rPr lang="en-US" sz="1800" b="0" i="1" smtClean="0">
                            <a:latin typeface="Cambria Math" panose="02040503050406030204" pitchFamily="18" charset="0"/>
                            <a:ea typeface="Cambria Math" panose="02040503050406030204" pitchFamily="18" charset="0"/>
                            <a:cs typeface="Tahoma" panose="020B0604030504040204" pitchFamily="34" charset="0"/>
                          </a:rPr>
                        </m:ctrlPr>
                      </m:dPr>
                      <m:e>
                        <m:d>
                          <m:dPr>
                            <m:begChr m:val="|"/>
                            <m:endChr m:val="|"/>
                            <m:ctrlPr>
                              <a:rPr lang="en-US" sz="1800" b="0" i="1" smtClean="0">
                                <a:latin typeface="Cambria Math" panose="02040503050406030204" pitchFamily="18" charset="0"/>
                                <a:ea typeface="Cambria Math" panose="02040503050406030204" pitchFamily="18" charset="0"/>
                                <a:cs typeface="Tahoma" panose="020B0604030504040204" pitchFamily="34" charset="0"/>
                              </a:rPr>
                            </m:ctrlPr>
                          </m:dPr>
                          <m:e>
                            <m:r>
                              <a:rPr lang="en-US" sz="1800" b="0" i="1" smtClean="0">
                                <a:latin typeface="Cambria Math" panose="02040503050406030204" pitchFamily="18" charset="0"/>
                                <a:ea typeface="Cambria Math" panose="02040503050406030204" pitchFamily="18" charset="0"/>
                                <a:cs typeface="Tahoma" panose="020B0604030504040204" pitchFamily="34" charset="0"/>
                              </a:rPr>
                              <m:t>𝐴</m:t>
                            </m:r>
                            <m:r>
                              <a:rPr lang="en-US" sz="1800" b="0" i="1" smtClean="0">
                                <a:latin typeface="Cambria Math" panose="02040503050406030204" pitchFamily="18" charset="0"/>
                                <a:ea typeface="Cambria Math" panose="02040503050406030204" pitchFamily="18" charset="0"/>
                                <a:cs typeface="Tahoma" panose="020B0604030504040204" pitchFamily="34" charset="0"/>
                              </a:rPr>
                              <m:t>−</m:t>
                            </m:r>
                            <m:r>
                              <a:rPr lang="en-US" sz="1800" b="0" i="1" smtClean="0">
                                <a:latin typeface="Cambria Math" panose="02040503050406030204" pitchFamily="18" charset="0"/>
                                <a:ea typeface="Cambria Math" panose="02040503050406030204" pitchFamily="18" charset="0"/>
                                <a:cs typeface="Tahoma" panose="020B0604030504040204" pitchFamily="34" charset="0"/>
                              </a:rPr>
                              <m:t>𝐵</m:t>
                            </m:r>
                          </m:e>
                        </m:d>
                      </m:e>
                    </m:d>
                    <m:r>
                      <a:rPr lang="en-US" sz="1800" b="0" i="1" smtClean="0">
                        <a:latin typeface="Cambria Math" panose="02040503050406030204" pitchFamily="18" charset="0"/>
                        <a:ea typeface="Cambria Math" panose="02040503050406030204" pitchFamily="18" charset="0"/>
                        <a:cs typeface="Tahoma" panose="020B0604030504040204" pitchFamily="34" charset="0"/>
                      </a:rPr>
                      <m:t>=1−</m:t>
                    </m:r>
                    <m:d>
                      <m:dPr>
                        <m:begChr m:val="|"/>
                        <m:endChr m:val="|"/>
                        <m:ctrlPr>
                          <a:rPr lang="en-US" sz="1800" b="0" i="1" smtClean="0">
                            <a:latin typeface="Cambria Math" panose="02040503050406030204" pitchFamily="18" charset="0"/>
                            <a:ea typeface="Cambria Math" panose="02040503050406030204" pitchFamily="18" charset="0"/>
                            <a:cs typeface="Tahoma" panose="020B0604030504040204" pitchFamily="34" charset="0"/>
                          </a:rPr>
                        </m:ctrlPr>
                      </m:dPr>
                      <m:e>
                        <m:r>
                          <a:rPr lang="en-US" sz="1800" b="0" i="1" smtClean="0">
                            <a:latin typeface="Cambria Math" panose="02040503050406030204" pitchFamily="18" charset="0"/>
                            <a:ea typeface="Cambria Math" panose="02040503050406030204" pitchFamily="18" charset="0"/>
                            <a:cs typeface="Tahoma" panose="020B0604030504040204" pitchFamily="34" charset="0"/>
                          </a:rPr>
                          <m:t>𝐴</m:t>
                        </m:r>
                        <m:r>
                          <a:rPr lang="en-US" sz="1800" b="0" i="1" smtClean="0">
                            <a:latin typeface="Cambria Math" panose="02040503050406030204" pitchFamily="18" charset="0"/>
                            <a:ea typeface="Cambria Math" panose="02040503050406030204" pitchFamily="18" charset="0"/>
                            <a:cs typeface="Tahoma" panose="020B0604030504040204" pitchFamily="34" charset="0"/>
                          </a:rPr>
                          <m:t>−</m:t>
                        </m:r>
                        <m:r>
                          <a:rPr lang="en-US" sz="1800" b="0" i="1" smtClean="0">
                            <a:latin typeface="Cambria Math" panose="02040503050406030204" pitchFamily="18" charset="0"/>
                            <a:ea typeface="Cambria Math" panose="02040503050406030204" pitchFamily="18" charset="0"/>
                            <a:cs typeface="Tahoma" panose="020B0604030504040204" pitchFamily="34" charset="0"/>
                          </a:rPr>
                          <m:t>𝐵</m:t>
                        </m:r>
                      </m:e>
                    </m:d>
                  </m:oMath>
                </a14:m>
                <a:r>
                  <a:rPr lang="en-US" sz="1800" dirty="0">
                    <a:latin typeface="Cambria Math" panose="02040503050406030204" pitchFamily="18" charset="0"/>
                    <a:ea typeface="Cambria Math" panose="02040503050406030204" pitchFamily="18" charset="0"/>
                    <a:cs typeface="Tahoma" panose="020B0604030504040204" pitchFamily="34" charset="0"/>
                  </a:rPr>
                  <a:t>, </a:t>
                </a:r>
                <a:r>
                  <a:rPr lang="en-US" sz="1800" dirty="0">
                    <a:latin typeface="Tahoma" panose="020B0604030504040204" pitchFamily="34" charset="0"/>
                    <a:ea typeface="Tahoma" panose="020B0604030504040204" pitchFamily="34" charset="0"/>
                    <a:cs typeface="Tahoma" panose="020B0604030504040204" pitchFamily="34" charset="0"/>
                  </a:rPr>
                  <a:t>and</a:t>
                </a:r>
                <a:r>
                  <a:rPr lang="en-US" sz="1800" dirty="0">
                    <a:latin typeface="Cambria Math" panose="02040503050406030204" pitchFamily="18" charset="0"/>
                    <a:ea typeface="Cambria Math" panose="02040503050406030204" pitchFamily="18" charset="0"/>
                    <a:cs typeface="Tahoma" panose="020B0604030504040204" pitchFamily="34" charset="0"/>
                  </a:rPr>
                  <a:t> </a:t>
                </a:r>
                <a:r>
                  <a:rPr lang="en-US" sz="1800" i="1" dirty="0">
                    <a:latin typeface="Cambria Math" panose="02040503050406030204" pitchFamily="18" charset="0"/>
                    <a:ea typeface="Cambria Math" panose="02040503050406030204" pitchFamily="18" charset="0"/>
                    <a:cs typeface="Tahoma" panose="020B0604030504040204" pitchFamily="34" charset="0"/>
                  </a:rPr>
                  <a:t>K</a:t>
                </a:r>
                <a:r>
                  <a:rPr lang="en-US" sz="1800" i="1" baseline="-25000" dirty="0">
                    <a:latin typeface="Cambria Math" panose="02040503050406030204" pitchFamily="18" charset="0"/>
                    <a:ea typeface="Cambria Math" panose="02040503050406030204" pitchFamily="18" charset="0"/>
                    <a:cs typeface="Tahoma" panose="020B0604030504040204" pitchFamily="34" charset="0"/>
                  </a:rPr>
                  <a:t>a</a:t>
                </a:r>
                <a:r>
                  <a:rPr lang="en-US" sz="1800" i="1" dirty="0">
                    <a:latin typeface="Cambria Math" panose="02040503050406030204" pitchFamily="18" charset="0"/>
                    <a:ea typeface="Cambria Math" panose="02040503050406030204" pitchFamily="18" charset="0"/>
                    <a:cs typeface="Tahoma" panose="020B0604030504040204" pitchFamily="34" charset="0"/>
                  </a:rPr>
                  <a:t> </a:t>
                </a:r>
                <a:r>
                  <a:rPr lang="en-US" sz="1800" i="1" dirty="0" err="1">
                    <a:latin typeface="Cambria Math" panose="02040503050406030204" pitchFamily="18" charset="0"/>
                    <a:ea typeface="Cambria Math" panose="02040503050406030204" pitchFamily="18" charset="0"/>
                    <a:cs typeface="Tahoma" panose="020B0604030504040204" pitchFamily="34" charset="0"/>
                  </a:rPr>
                  <a:t>K</a:t>
                </a:r>
                <a:r>
                  <a:rPr lang="en-US" sz="1800" i="1" baseline="-25000" dirty="0" err="1">
                    <a:latin typeface="Cambria Math" panose="02040503050406030204" pitchFamily="18" charset="0"/>
                    <a:ea typeface="Cambria Math" panose="02040503050406030204" pitchFamily="18" charset="0"/>
                    <a:cs typeface="Tahoma" panose="020B0604030504040204" pitchFamily="34" charset="0"/>
                  </a:rPr>
                  <a:t>b</a:t>
                </a:r>
                <a:r>
                  <a:rPr lang="en-US" sz="1800" i="1" dirty="0">
                    <a:latin typeface="Cambria Math" panose="02040503050406030204" pitchFamily="18" charset="0"/>
                    <a:ea typeface="Cambria Math" panose="02040503050406030204" pitchFamily="18" charset="0"/>
                    <a:cs typeface="Tahoma" panose="020B0604030504040204" pitchFamily="34" charset="0"/>
                  </a:rPr>
                  <a:t> K</a:t>
                </a:r>
                <a:r>
                  <a:rPr lang="en-US" sz="1800" i="1" baseline="-25000" dirty="0">
                    <a:latin typeface="Cambria Math" panose="02040503050406030204" pitchFamily="18" charset="0"/>
                    <a:ea typeface="Cambria Math" panose="02040503050406030204" pitchFamily="18" charset="0"/>
                    <a:cs typeface="Tahoma" panose="020B0604030504040204" pitchFamily="34" charset="0"/>
                  </a:rPr>
                  <a:t>g</a:t>
                </a:r>
                <a:r>
                  <a:rPr lang="en-US" sz="1800" i="1" dirty="0">
                    <a:latin typeface="Cambria Math" panose="02040503050406030204" pitchFamily="18" charset="0"/>
                    <a:ea typeface="Cambria Math" panose="02040503050406030204" pitchFamily="18" charset="0"/>
                    <a:cs typeface="Tahoma" panose="020B0604030504040204" pitchFamily="34" charset="0"/>
                  </a:rPr>
                  <a:t> </a:t>
                </a:r>
                <a:r>
                  <a:rPr lang="en-US" sz="1800" dirty="0">
                    <a:latin typeface="Tahoma" panose="020B0604030504040204" pitchFamily="34" charset="0"/>
                    <a:ea typeface="Tahoma" panose="020B0604030504040204" pitchFamily="34" charset="0"/>
                    <a:cs typeface="Tahoma" panose="020B0604030504040204" pitchFamily="34" charset="0"/>
                  </a:rPr>
                  <a:t>being gaussian kernels.</a:t>
                </a:r>
              </a:p>
            </p:txBody>
          </p:sp>
        </mc:Choice>
        <mc:Fallback>
          <p:sp>
            <p:nvSpPr>
              <p:cNvPr id="169" name="TextBox 168">
                <a:extLst>
                  <a:ext uri="{FF2B5EF4-FFF2-40B4-BE49-F238E27FC236}">
                    <a16:creationId xmlns:a16="http://schemas.microsoft.com/office/drawing/2014/main" id="{73A706B1-74B4-4799-B892-1E95FC423449}"/>
                  </a:ext>
                </a:extLst>
              </p:cNvPr>
              <p:cNvSpPr txBox="1">
                <a:spLocks noRot="1" noChangeAspect="1" noMove="1" noResize="1" noEditPoints="1" noAdjustHandles="1" noChangeArrowheads="1" noChangeShapeType="1" noTextEdit="1"/>
              </p:cNvSpPr>
              <p:nvPr/>
            </p:nvSpPr>
            <p:spPr>
              <a:xfrm>
                <a:off x="13665431" y="30885928"/>
                <a:ext cx="8965482" cy="369332"/>
              </a:xfrm>
              <a:prstGeom prst="rect">
                <a:avLst/>
              </a:prstGeom>
              <a:blipFill>
                <a:blip r:embed="rId39"/>
                <a:stretch>
                  <a:fillRect l="-566" t="-10000" b="-23333"/>
                </a:stretch>
              </a:blipFill>
            </p:spPr>
            <p:txBody>
              <a:bodyPr/>
              <a:lstStyle/>
              <a:p>
                <a:r>
                  <a:rPr lang="en-US">
                    <a:noFill/>
                  </a:rPr>
                  <a:t> </a:t>
                </a:r>
              </a:p>
            </p:txBody>
          </p:sp>
        </mc:Fallback>
      </mc:AlternateContent>
      <p:sp>
        <p:nvSpPr>
          <p:cNvPr id="171" name="Rectangle 170">
            <a:extLst>
              <a:ext uri="{FF2B5EF4-FFF2-40B4-BE49-F238E27FC236}">
                <a16:creationId xmlns:a16="http://schemas.microsoft.com/office/drawing/2014/main" id="{D8ECE82D-56CF-3C4C-BF80-BDCC09A5BFE4}"/>
              </a:ext>
            </a:extLst>
          </p:cNvPr>
          <p:cNvSpPr/>
          <p:nvPr/>
        </p:nvSpPr>
        <p:spPr bwMode="auto">
          <a:xfrm>
            <a:off x="35163851" y="35537016"/>
            <a:ext cx="2314894" cy="661480"/>
          </a:xfrm>
          <a:prstGeom prst="rect">
            <a:avLst/>
          </a:prstGeom>
          <a:solidFill>
            <a:srgbClr val="526FF5">
              <a:alpha val="25000"/>
            </a:srgbClr>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cs typeface="ヒラギノ角ゴ Pro W3" charset="-128"/>
            </a:endParaRPr>
          </a:p>
        </p:txBody>
      </p:sp>
      <p:sp>
        <p:nvSpPr>
          <p:cNvPr id="172" name="Rectangle 171">
            <a:extLst>
              <a:ext uri="{FF2B5EF4-FFF2-40B4-BE49-F238E27FC236}">
                <a16:creationId xmlns:a16="http://schemas.microsoft.com/office/drawing/2014/main" id="{E58C5B94-E441-0047-B107-B5BDB308C0AD}"/>
              </a:ext>
            </a:extLst>
          </p:cNvPr>
          <p:cNvSpPr/>
          <p:nvPr/>
        </p:nvSpPr>
        <p:spPr bwMode="auto">
          <a:xfrm>
            <a:off x="37478745" y="35537016"/>
            <a:ext cx="2362048" cy="661480"/>
          </a:xfrm>
          <a:prstGeom prst="rect">
            <a:avLst/>
          </a:prstGeom>
          <a:solidFill>
            <a:srgbClr val="C00000">
              <a:alpha val="25000"/>
            </a:srgbClr>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cs typeface="ヒラギノ角ゴ Pro W3" charset="-128"/>
            </a:endParaRPr>
          </a:p>
        </p:txBody>
      </p:sp>
      <p:sp>
        <p:nvSpPr>
          <p:cNvPr id="174" name="Rectangle 173">
            <a:extLst>
              <a:ext uri="{FF2B5EF4-FFF2-40B4-BE49-F238E27FC236}">
                <a16:creationId xmlns:a16="http://schemas.microsoft.com/office/drawing/2014/main" id="{B3DC8481-F3CE-DF47-8C37-33890E687E25}"/>
              </a:ext>
            </a:extLst>
          </p:cNvPr>
          <p:cNvSpPr/>
          <p:nvPr/>
        </p:nvSpPr>
        <p:spPr bwMode="auto">
          <a:xfrm>
            <a:off x="39851337" y="35297538"/>
            <a:ext cx="5473412" cy="1237795"/>
          </a:xfrm>
          <a:prstGeom prst="rect">
            <a:avLst/>
          </a:prstGeom>
          <a:solidFill>
            <a:srgbClr val="7CC377">
              <a:alpha val="25000"/>
            </a:srgbClr>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92D050"/>
              </a:solidFill>
              <a:effectLst/>
              <a:latin typeface="Arial" charset="0"/>
              <a:ea typeface="ヒラギノ角ゴ Pro W3" charset="-128"/>
              <a:cs typeface="ヒラギノ角ゴ Pro W3" charset="-128"/>
            </a:endParaRPr>
          </a:p>
        </p:txBody>
      </p:sp>
      <p:grpSp>
        <p:nvGrpSpPr>
          <p:cNvPr id="7" name="Group 6">
            <a:extLst>
              <a:ext uri="{FF2B5EF4-FFF2-40B4-BE49-F238E27FC236}">
                <a16:creationId xmlns:a16="http://schemas.microsoft.com/office/drawing/2014/main" id="{AAADEE12-9BDA-4A4C-82D8-68BBA98C5BF5}"/>
              </a:ext>
            </a:extLst>
          </p:cNvPr>
          <p:cNvGrpSpPr/>
          <p:nvPr/>
        </p:nvGrpSpPr>
        <p:grpSpPr>
          <a:xfrm>
            <a:off x="16010393" y="24897874"/>
            <a:ext cx="11364843" cy="1584678"/>
            <a:chOff x="13437892" y="27631103"/>
            <a:chExt cx="7027616" cy="3076737"/>
          </a:xfrm>
        </p:grpSpPr>
        <p:sp>
          <p:nvSpPr>
            <p:cNvPr id="17" name="Rounded Rectangle 16">
              <a:extLst>
                <a:ext uri="{FF2B5EF4-FFF2-40B4-BE49-F238E27FC236}">
                  <a16:creationId xmlns:a16="http://schemas.microsoft.com/office/drawing/2014/main" id="{0BE6A307-62DD-5B47-9888-8851A89275F2}"/>
                </a:ext>
              </a:extLst>
            </p:cNvPr>
            <p:cNvSpPr/>
            <p:nvPr/>
          </p:nvSpPr>
          <p:spPr bwMode="auto">
            <a:xfrm>
              <a:off x="13437892" y="27631103"/>
              <a:ext cx="7027616" cy="3076737"/>
            </a:xfrm>
            <a:prstGeom prst="roundRect">
              <a:avLst/>
            </a:prstGeom>
            <a:noFill/>
            <a:ln w="38100"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cs typeface="ヒラギノ角ゴ Pro W3" charset="-128"/>
              </a:endParaRPr>
            </a:p>
          </p:txBody>
        </p:sp>
        <p:sp>
          <p:nvSpPr>
            <p:cNvPr id="175" name="TextBox 174">
              <a:extLst>
                <a:ext uri="{FF2B5EF4-FFF2-40B4-BE49-F238E27FC236}">
                  <a16:creationId xmlns:a16="http://schemas.microsoft.com/office/drawing/2014/main" id="{5523E4A2-24A8-3A43-A54F-4FCEF4943362}"/>
                </a:ext>
              </a:extLst>
            </p:cNvPr>
            <p:cNvSpPr txBox="1"/>
            <p:nvPr/>
          </p:nvSpPr>
          <p:spPr>
            <a:xfrm>
              <a:off x="13697693" y="27954609"/>
              <a:ext cx="6565412" cy="2308324"/>
            </a:xfrm>
            <a:prstGeom prst="rect">
              <a:avLst/>
            </a:prstGeom>
            <a:noFill/>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marL="571500" indent="-571500">
                <a:buFont typeface="Arial" panose="020B0604020202020204" pitchFamily="34" charset="0"/>
                <a:buChar char="•"/>
              </a:pPr>
              <a:r>
                <a:rPr lang="en-US" sz="3600" dirty="0">
                  <a:latin typeface="Tahoma" panose="020B0604030504040204" pitchFamily="34" charset="0"/>
                  <a:ea typeface="Tahoma" panose="020B0604030504040204" pitchFamily="34" charset="0"/>
                  <a:cs typeface="Tahoma" panose="020B0604030504040204" pitchFamily="34" charset="0"/>
                </a:rPr>
                <a:t>Real-time multi-resolution navigation</a:t>
              </a:r>
            </a:p>
            <a:p>
              <a:pPr marL="571500" indent="-571500">
                <a:buFont typeface="Arial" panose="020B0604020202020204" pitchFamily="34" charset="0"/>
                <a:buChar char="•"/>
              </a:pPr>
              <a:r>
                <a:rPr lang="en-US" sz="3600" dirty="0">
                  <a:latin typeface="Tahoma" panose="020B0604030504040204" pitchFamily="34" charset="0"/>
                  <a:ea typeface="Tahoma" panose="020B0604030504040204" pitchFamily="34" charset="0"/>
                  <a:cs typeface="Tahoma" panose="020B0604030504040204" pitchFamily="34" charset="0"/>
                </a:rPr>
                <a:t>Interactive ACS thresholding for segmentation</a:t>
              </a:r>
            </a:p>
          </p:txBody>
        </p:sp>
      </p:grpSp>
      <p:grpSp>
        <p:nvGrpSpPr>
          <p:cNvPr id="56" name="Group 55">
            <a:extLst>
              <a:ext uri="{FF2B5EF4-FFF2-40B4-BE49-F238E27FC236}">
                <a16:creationId xmlns:a16="http://schemas.microsoft.com/office/drawing/2014/main" id="{CA21037E-8F54-7444-821D-F0AF8D38093A}"/>
              </a:ext>
            </a:extLst>
          </p:cNvPr>
          <p:cNvGrpSpPr/>
          <p:nvPr/>
        </p:nvGrpSpPr>
        <p:grpSpPr>
          <a:xfrm>
            <a:off x="2216987" y="14171463"/>
            <a:ext cx="12978682" cy="4661690"/>
            <a:chOff x="3671199" y="13273951"/>
            <a:chExt cx="12978682" cy="4661690"/>
          </a:xfrm>
        </p:grpSpPr>
        <p:pic>
          <p:nvPicPr>
            <p:cNvPr id="163" name="Picture 162">
              <a:extLst>
                <a:ext uri="{FF2B5EF4-FFF2-40B4-BE49-F238E27FC236}">
                  <a16:creationId xmlns:a16="http://schemas.microsoft.com/office/drawing/2014/main" id="{DE3490A9-F5CC-9F43-A2C3-A220DD2878F9}"/>
                </a:ext>
              </a:extLst>
            </p:cNvPr>
            <p:cNvPicPr>
              <a:picLocks noChangeAspect="1"/>
            </p:cNvPicPr>
            <p:nvPr/>
          </p:nvPicPr>
          <p:blipFill>
            <a:blip r:embed="rId40"/>
            <a:stretch>
              <a:fillRect/>
            </a:stretch>
          </p:blipFill>
          <p:spPr>
            <a:xfrm>
              <a:off x="11300400" y="13273951"/>
              <a:ext cx="5349481" cy="4661690"/>
            </a:xfrm>
            <a:prstGeom prst="rect">
              <a:avLst/>
            </a:prstGeom>
          </p:spPr>
        </p:pic>
        <p:grpSp>
          <p:nvGrpSpPr>
            <p:cNvPr id="14" name="Groupe 13">
              <a:extLst>
                <a:ext uri="{FF2B5EF4-FFF2-40B4-BE49-F238E27FC236}">
                  <a16:creationId xmlns:a16="http://schemas.microsoft.com/office/drawing/2014/main" id="{0DEF63DD-271E-47E6-B200-114FB59EE6A0}"/>
                </a:ext>
              </a:extLst>
            </p:cNvPr>
            <p:cNvGrpSpPr/>
            <p:nvPr/>
          </p:nvGrpSpPr>
          <p:grpSpPr>
            <a:xfrm>
              <a:off x="3671199" y="13468787"/>
              <a:ext cx="4807248" cy="4077865"/>
              <a:chOff x="3040263" y="11507168"/>
              <a:chExt cx="4807248" cy="4077865"/>
            </a:xfrm>
          </p:grpSpPr>
          <p:pic>
            <p:nvPicPr>
              <p:cNvPr id="5" name="Picture 4">
                <a:extLst>
                  <a:ext uri="{FF2B5EF4-FFF2-40B4-BE49-F238E27FC236}">
                    <a16:creationId xmlns:a16="http://schemas.microsoft.com/office/drawing/2014/main" id="{9E3E0D85-D1F7-4C46-A2F0-25F62AAEC40E}"/>
                  </a:ext>
                </a:extLst>
              </p:cNvPr>
              <p:cNvPicPr>
                <a:picLocks noChangeAspect="1"/>
              </p:cNvPicPr>
              <p:nvPr/>
            </p:nvPicPr>
            <p:blipFill>
              <a:blip r:embed="rId41"/>
              <a:stretch>
                <a:fillRect/>
              </a:stretch>
            </p:blipFill>
            <p:spPr>
              <a:xfrm rot="5400000">
                <a:off x="3183524" y="11507961"/>
                <a:ext cx="3766329" cy="4052852"/>
              </a:xfrm>
              <a:prstGeom prst="rect">
                <a:avLst/>
              </a:prstGeom>
            </p:spPr>
          </p:pic>
          <p:pic>
            <p:nvPicPr>
              <p:cNvPr id="157" name="Picture 97">
                <a:extLst>
                  <a:ext uri="{FF2B5EF4-FFF2-40B4-BE49-F238E27FC236}">
                    <a16:creationId xmlns:a16="http://schemas.microsoft.com/office/drawing/2014/main" id="{EF3B7A3E-4271-45DA-9F59-AB65F885FDB5}"/>
                  </a:ext>
                </a:extLst>
              </p:cNvPr>
              <p:cNvPicPr>
                <a:picLocks/>
              </p:cNvPicPr>
              <p:nvPr/>
            </p:nvPicPr>
            <p:blipFill rotWithShape="1">
              <a:blip r:embed="rId22"/>
              <a:srcRect l="2733" t="36653" r="2924" b="25480"/>
              <a:stretch/>
            </p:blipFill>
            <p:spPr>
              <a:xfrm rot="16200000">
                <a:off x="5566328" y="13444288"/>
                <a:ext cx="3877958" cy="209061"/>
              </a:xfrm>
              <a:prstGeom prst="rect">
                <a:avLst/>
              </a:prstGeom>
            </p:spPr>
          </p:pic>
          <p:sp>
            <p:nvSpPr>
              <p:cNvPr id="13" name="ZoneTexte 12">
                <a:extLst>
                  <a:ext uri="{FF2B5EF4-FFF2-40B4-BE49-F238E27FC236}">
                    <a16:creationId xmlns:a16="http://schemas.microsoft.com/office/drawing/2014/main" id="{CBC5D888-C8CD-4626-A4F5-68FEEC4A93CC}"/>
                  </a:ext>
                </a:extLst>
              </p:cNvPr>
              <p:cNvSpPr txBox="1"/>
              <p:nvPr/>
            </p:nvSpPr>
            <p:spPr>
              <a:xfrm>
                <a:off x="7586334" y="11507168"/>
                <a:ext cx="261177" cy="461665"/>
              </a:xfrm>
              <a:prstGeom prst="rect">
                <a:avLst/>
              </a:prstGeom>
              <a:noFill/>
            </p:spPr>
            <p:txBody>
              <a:bodyPr wrap="square" rtlCol="0">
                <a:spAutoFit/>
              </a:bodyPr>
              <a:lstStyle/>
              <a:p>
                <a:r>
                  <a:rPr lang="fr-FR" sz="2400" dirty="0">
                    <a:latin typeface="Tahoma" panose="020B0604030504040204" pitchFamily="34" charset="0"/>
                    <a:ea typeface="Tahoma" panose="020B0604030504040204" pitchFamily="34" charset="0"/>
                    <a:cs typeface="Tahoma" panose="020B0604030504040204" pitchFamily="34" charset="0"/>
                  </a:rPr>
                  <a:t>1</a:t>
                </a:r>
              </a:p>
            </p:txBody>
          </p:sp>
          <p:sp>
            <p:nvSpPr>
              <p:cNvPr id="168" name="ZoneTexte 167">
                <a:extLst>
                  <a:ext uri="{FF2B5EF4-FFF2-40B4-BE49-F238E27FC236}">
                    <a16:creationId xmlns:a16="http://schemas.microsoft.com/office/drawing/2014/main" id="{93C0C6A5-775B-4CE1-A8CE-3D2F94E05754}"/>
                  </a:ext>
                </a:extLst>
              </p:cNvPr>
              <p:cNvSpPr txBox="1"/>
              <p:nvPr/>
            </p:nvSpPr>
            <p:spPr>
              <a:xfrm>
                <a:off x="7586334" y="15061813"/>
                <a:ext cx="203086" cy="523220"/>
              </a:xfrm>
              <a:prstGeom prst="rect">
                <a:avLst/>
              </a:prstGeom>
              <a:noFill/>
            </p:spPr>
            <p:txBody>
              <a:bodyPr wrap="square" rtlCol="0">
                <a:spAutoFit/>
              </a:bodyPr>
              <a:lstStyle/>
              <a:p>
                <a:r>
                  <a:rPr lang="fr-FR" sz="2800" dirty="0">
                    <a:latin typeface="Tahoma" panose="020B0604030504040204" pitchFamily="34" charset="0"/>
                    <a:ea typeface="Tahoma" panose="020B0604030504040204" pitchFamily="34" charset="0"/>
                    <a:cs typeface="Tahoma" panose="020B0604030504040204" pitchFamily="34" charset="0"/>
                  </a:rPr>
                  <a:t>0</a:t>
                </a:r>
              </a:p>
            </p:txBody>
          </p:sp>
        </p:grpSp>
        <mc:AlternateContent xmlns:mc="http://schemas.openxmlformats.org/markup-compatibility/2006" xmlns:a14="http://schemas.microsoft.com/office/drawing/2010/main">
          <mc:Choice Requires="a14">
            <p:sp>
              <p:nvSpPr>
                <p:cNvPr id="21" name="Rectangle 20">
                  <a:extLst>
                    <a:ext uri="{FF2B5EF4-FFF2-40B4-BE49-F238E27FC236}">
                      <a16:creationId xmlns:a16="http://schemas.microsoft.com/office/drawing/2014/main" id="{CEAC1B78-1A78-DC40-9A73-D7FCB4B93559}"/>
                    </a:ext>
                  </a:extLst>
                </p:cNvPr>
                <p:cNvSpPr/>
                <p:nvPr/>
              </p:nvSpPr>
              <p:spPr>
                <a:xfrm>
                  <a:off x="8200303" y="15102077"/>
                  <a:ext cx="829137" cy="64633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fr-FR" sz="3600" i="1" dirty="0">
                                <a:latin typeface="Cambria Math" panose="02040503050406030204" pitchFamily="18" charset="0"/>
                                <a:ea typeface="Tahoma" panose="020B0604030504040204" pitchFamily="34" charset="0"/>
                                <a:cs typeface="Tahoma" panose="020B0604030504040204" pitchFamily="34" charset="0"/>
                              </a:rPr>
                            </m:ctrlPr>
                          </m:sSubSupPr>
                          <m:e>
                            <m:r>
                              <a:rPr lang="fr-FR" sz="3600" i="1" dirty="0">
                                <a:latin typeface="Cambria Math" panose="02040503050406030204" pitchFamily="18" charset="0"/>
                                <a:ea typeface="Cambria Math" panose="02040503050406030204" pitchFamily="18" charset="0"/>
                                <a:cs typeface="Tahoma" panose="020B0604030504040204" pitchFamily="34" charset="0"/>
                              </a:rPr>
                              <m:t>𝜇</m:t>
                            </m:r>
                          </m:e>
                          <m:sub>
                            <m:r>
                              <a:rPr lang="fr-FR" sz="3600" i="1" dirty="0">
                                <a:latin typeface="Cambria Math" panose="02040503050406030204" pitchFamily="18" charset="0"/>
                                <a:ea typeface="Cambria Math" panose="02040503050406030204" pitchFamily="18" charset="0"/>
                                <a:cs typeface="Tahoma" panose="020B0604030504040204" pitchFamily="34" charset="0"/>
                              </a:rPr>
                              <m:t>𝛼</m:t>
                            </m:r>
                          </m:sub>
                          <m:sup>
                            <m:r>
                              <a:rPr lang="fr-FR" sz="3600" i="1" dirty="0">
                                <a:latin typeface="Cambria Math" panose="02040503050406030204" pitchFamily="18" charset="0"/>
                                <a:ea typeface="Tahoma" panose="020B0604030504040204" pitchFamily="34" charset="0"/>
                                <a:cs typeface="Tahoma" panose="020B0604030504040204" pitchFamily="34" charset="0"/>
                              </a:rPr>
                              <m:t>𝑅</m:t>
                            </m:r>
                          </m:sup>
                        </m:sSubSup>
                      </m:oMath>
                    </m:oMathPara>
                  </a14:m>
                  <a:endParaRPr lang="en-US" dirty="0"/>
                </a:p>
              </p:txBody>
            </p:sp>
          </mc:Choice>
          <mc:Fallback xmlns="">
            <p:sp>
              <p:nvSpPr>
                <p:cNvPr id="21" name="Rectangle 20">
                  <a:extLst>
                    <a:ext uri="{FF2B5EF4-FFF2-40B4-BE49-F238E27FC236}">
                      <a16:creationId xmlns:a16="http://schemas.microsoft.com/office/drawing/2014/main" id="{CEAC1B78-1A78-DC40-9A73-D7FCB4B93559}"/>
                    </a:ext>
                  </a:extLst>
                </p:cNvPr>
                <p:cNvSpPr>
                  <a:spLocks noRot="1" noChangeAspect="1" noMove="1" noResize="1" noEditPoints="1" noAdjustHandles="1" noChangeArrowheads="1" noChangeShapeType="1" noTextEdit="1"/>
                </p:cNvSpPr>
                <p:nvPr/>
              </p:nvSpPr>
              <p:spPr>
                <a:xfrm>
                  <a:off x="8200303" y="15102077"/>
                  <a:ext cx="829137" cy="646331"/>
                </a:xfrm>
                <a:prstGeom prst="rect">
                  <a:avLst/>
                </a:prstGeom>
                <a:blipFill>
                  <a:blip r:embed="rId42"/>
                  <a:stretch>
                    <a:fillRect b="-11538"/>
                  </a:stretch>
                </a:blipFill>
              </p:spPr>
              <p:txBody>
                <a:bodyPr/>
                <a:lstStyle/>
                <a:p>
                  <a:r>
                    <a:rPr lang="en-US">
                      <a:noFill/>
                    </a:rPr>
                    <a:t> </a:t>
                  </a:r>
                </a:p>
              </p:txBody>
            </p:sp>
          </mc:Fallback>
        </mc:AlternateContent>
        <p:cxnSp>
          <p:nvCxnSpPr>
            <p:cNvPr id="31" name="Straight Arrow Connector 30">
              <a:extLst>
                <a:ext uri="{FF2B5EF4-FFF2-40B4-BE49-F238E27FC236}">
                  <a16:creationId xmlns:a16="http://schemas.microsoft.com/office/drawing/2014/main" id="{F231D89E-6615-914B-8C16-6F5150505149}"/>
                </a:ext>
              </a:extLst>
            </p:cNvPr>
            <p:cNvCxnSpPr>
              <a:cxnSpLocks/>
            </p:cNvCxnSpPr>
            <p:nvPr/>
          </p:nvCxnSpPr>
          <p:spPr bwMode="auto">
            <a:xfrm>
              <a:off x="5939380" y="15298091"/>
              <a:ext cx="1637386" cy="0"/>
            </a:xfrm>
            <a:prstGeom prst="straightConnector1">
              <a:avLst/>
            </a:prstGeom>
            <a:solidFill>
              <a:schemeClr val="accent1"/>
            </a:solidFill>
            <a:ln w="38100" cap="flat" cmpd="sng" algn="ctr">
              <a:solidFill>
                <a:schemeClr val="tx1"/>
              </a:solidFill>
              <a:prstDash val="solid"/>
              <a:round/>
              <a:headEnd type="none" w="med" len="med"/>
              <a:tailEnd type="triangle"/>
            </a:ln>
            <a:effectLst/>
          </p:spPr>
        </p:cxnSp>
        <p:sp>
          <p:nvSpPr>
            <p:cNvPr id="34" name="Oval 33">
              <a:extLst>
                <a:ext uri="{FF2B5EF4-FFF2-40B4-BE49-F238E27FC236}">
                  <a16:creationId xmlns:a16="http://schemas.microsoft.com/office/drawing/2014/main" id="{728FE15A-A805-5440-AA05-2A87B3588CCC}"/>
                </a:ext>
              </a:extLst>
            </p:cNvPr>
            <p:cNvSpPr/>
            <p:nvPr/>
          </p:nvSpPr>
          <p:spPr bwMode="auto">
            <a:xfrm>
              <a:off x="6448557" y="14093699"/>
              <a:ext cx="179390" cy="179390"/>
            </a:xfrm>
            <a:prstGeom prst="ellipse">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cs typeface="ヒラギノ角ゴ Pro W3" charset="-128"/>
              </a:endParaRPr>
            </a:p>
          </p:txBody>
        </p:sp>
        <mc:AlternateContent xmlns:mc="http://schemas.openxmlformats.org/markup-compatibility/2006" xmlns:a14="http://schemas.microsoft.com/office/drawing/2010/main">
          <mc:Choice Requires="a14">
            <p:sp>
              <p:nvSpPr>
                <p:cNvPr id="35" name="Rectangle 34">
                  <a:extLst>
                    <a:ext uri="{FF2B5EF4-FFF2-40B4-BE49-F238E27FC236}">
                      <a16:creationId xmlns:a16="http://schemas.microsoft.com/office/drawing/2014/main" id="{3ABB9DD5-4065-7F4B-BB73-AD9CFD03D5D6}"/>
                    </a:ext>
                  </a:extLst>
                </p:cNvPr>
                <p:cNvSpPr/>
                <p:nvPr/>
              </p:nvSpPr>
              <p:spPr>
                <a:xfrm>
                  <a:off x="6164665" y="13604163"/>
                  <a:ext cx="567783" cy="64633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nor/>
                          </m:rPr>
                          <a:rPr lang="fr-FR" sz="3600" i="1" dirty="0">
                            <a:latin typeface="Tahoma" panose="020B0604030504040204" pitchFamily="34" charset="0"/>
                            <a:ea typeface="Tahoma" panose="020B0604030504040204" pitchFamily="34" charset="0"/>
                            <a:cs typeface="Tahoma" panose="020B0604030504040204" pitchFamily="34" charset="0"/>
                          </a:rPr>
                          <m:t>P</m:t>
                        </m:r>
                      </m:oMath>
                    </m:oMathPara>
                  </a14:m>
                  <a:endParaRPr lang="en-US" dirty="0"/>
                </a:p>
              </p:txBody>
            </p:sp>
          </mc:Choice>
          <mc:Fallback xmlns="">
            <p:sp>
              <p:nvSpPr>
                <p:cNvPr id="35" name="Rectangle 34">
                  <a:extLst>
                    <a:ext uri="{FF2B5EF4-FFF2-40B4-BE49-F238E27FC236}">
                      <a16:creationId xmlns:a16="http://schemas.microsoft.com/office/drawing/2014/main" id="{3ABB9DD5-4065-7F4B-BB73-AD9CFD03D5D6}"/>
                    </a:ext>
                  </a:extLst>
                </p:cNvPr>
                <p:cNvSpPr>
                  <a:spLocks noRot="1" noChangeAspect="1" noMove="1" noResize="1" noEditPoints="1" noAdjustHandles="1" noChangeArrowheads="1" noChangeShapeType="1" noTextEdit="1"/>
                </p:cNvSpPr>
                <p:nvPr/>
              </p:nvSpPr>
              <p:spPr>
                <a:xfrm>
                  <a:off x="6164665" y="13604163"/>
                  <a:ext cx="567783" cy="646331"/>
                </a:xfrm>
                <a:prstGeom prst="rect">
                  <a:avLst/>
                </a:prstGeom>
                <a:blipFill>
                  <a:blip r:embed="rId43"/>
                  <a:stretch>
                    <a:fillRect l="-2222" b="-192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7" name="Rectangle 176">
                  <a:extLst>
                    <a:ext uri="{FF2B5EF4-FFF2-40B4-BE49-F238E27FC236}">
                      <a16:creationId xmlns:a16="http://schemas.microsoft.com/office/drawing/2014/main" id="{CE111121-9442-9844-8B6B-B8A15EF9B2B3}"/>
                    </a:ext>
                  </a:extLst>
                </p:cNvPr>
                <p:cNvSpPr/>
                <p:nvPr/>
              </p:nvSpPr>
              <p:spPr>
                <a:xfrm>
                  <a:off x="5248262" y="15287657"/>
                  <a:ext cx="604909" cy="62786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oMath>
                    </m:oMathPara>
                  </a14:m>
                  <a:endParaRPr lang="en-US" dirty="0"/>
                </a:p>
              </p:txBody>
            </p:sp>
          </mc:Choice>
          <mc:Fallback xmlns="">
            <p:sp>
              <p:nvSpPr>
                <p:cNvPr id="177" name="Rectangle 176">
                  <a:extLst>
                    <a:ext uri="{FF2B5EF4-FFF2-40B4-BE49-F238E27FC236}">
                      <a16:creationId xmlns:a16="http://schemas.microsoft.com/office/drawing/2014/main" id="{CE111121-9442-9844-8B6B-B8A15EF9B2B3}"/>
                    </a:ext>
                  </a:extLst>
                </p:cNvPr>
                <p:cNvSpPr>
                  <a:spLocks noRot="1" noChangeAspect="1" noMove="1" noResize="1" noEditPoints="1" noAdjustHandles="1" noChangeArrowheads="1" noChangeShapeType="1" noTextEdit="1"/>
                </p:cNvSpPr>
                <p:nvPr/>
              </p:nvSpPr>
              <p:spPr>
                <a:xfrm>
                  <a:off x="5248262" y="15287657"/>
                  <a:ext cx="604909" cy="627864"/>
                </a:xfrm>
                <a:prstGeom prst="rect">
                  <a:avLst/>
                </a:prstGeom>
                <a:blipFill>
                  <a:blip r:embed="rId44"/>
                  <a:stretch>
                    <a:fillRect/>
                  </a:stretch>
                </a:blipFill>
              </p:spPr>
              <p:txBody>
                <a:bodyPr/>
                <a:lstStyle/>
                <a:p>
                  <a:r>
                    <a:rPr lang="en-US">
                      <a:noFill/>
                    </a:rPr>
                    <a:t> </a:t>
                  </a:r>
                </a:p>
              </p:txBody>
            </p:sp>
          </mc:Fallback>
        </mc:AlternateContent>
        <p:cxnSp>
          <p:nvCxnSpPr>
            <p:cNvPr id="39" name="Straight Connector 38">
              <a:extLst>
                <a:ext uri="{FF2B5EF4-FFF2-40B4-BE49-F238E27FC236}">
                  <a16:creationId xmlns:a16="http://schemas.microsoft.com/office/drawing/2014/main" id="{6BC5AD5E-03E2-AA4E-BD09-CB45F0930AA7}"/>
                </a:ext>
              </a:extLst>
            </p:cNvPr>
            <p:cNvCxnSpPr>
              <a:cxnSpLocks/>
            </p:cNvCxnSpPr>
            <p:nvPr/>
          </p:nvCxnSpPr>
          <p:spPr bwMode="auto">
            <a:xfrm flipV="1">
              <a:off x="5939380" y="14317859"/>
              <a:ext cx="509176" cy="848523"/>
            </a:xfrm>
            <a:prstGeom prst="line">
              <a:avLst/>
            </a:prstGeom>
            <a:solidFill>
              <a:schemeClr val="accent1"/>
            </a:solidFill>
            <a:ln w="38100" cap="flat" cmpd="sng" algn="ctr">
              <a:solidFill>
                <a:schemeClr val="tx1"/>
              </a:solidFill>
              <a:prstDash val="dash"/>
              <a:round/>
              <a:headEnd type="none" w="med" len="med"/>
              <a:tailEnd type="none" w="med" len="med"/>
            </a:ln>
            <a:effectLst/>
          </p:spPr>
        </p:cxnSp>
        <p:sp>
          <p:nvSpPr>
            <p:cNvPr id="44" name="Arc 43">
              <a:extLst>
                <a:ext uri="{FF2B5EF4-FFF2-40B4-BE49-F238E27FC236}">
                  <a16:creationId xmlns:a16="http://schemas.microsoft.com/office/drawing/2014/main" id="{058F0BA8-8177-FD48-B460-7C9060B32F54}"/>
                </a:ext>
              </a:extLst>
            </p:cNvPr>
            <p:cNvSpPr/>
            <p:nvPr/>
          </p:nvSpPr>
          <p:spPr bwMode="auto">
            <a:xfrm rot="1800000">
              <a:off x="5259844" y="14664287"/>
              <a:ext cx="1221505" cy="1221505"/>
            </a:xfrm>
            <a:prstGeom prst="arc">
              <a:avLst>
                <a:gd name="adj1" fmla="val 16200000"/>
                <a:gd name="adj2" fmla="val 19780199"/>
              </a:avLst>
            </a:prstGeom>
            <a:no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cs typeface="ヒラギノ角ゴ Pro W3" charset="-128"/>
              </a:endParaRPr>
            </a:p>
          </p:txBody>
        </p:sp>
        <mc:AlternateContent xmlns:mc="http://schemas.openxmlformats.org/markup-compatibility/2006" xmlns:a14="http://schemas.microsoft.com/office/drawing/2010/main">
          <mc:Choice Requires="a14">
            <p:sp>
              <p:nvSpPr>
                <p:cNvPr id="45" name="Rectangle 44">
                  <a:extLst>
                    <a:ext uri="{FF2B5EF4-FFF2-40B4-BE49-F238E27FC236}">
                      <a16:creationId xmlns:a16="http://schemas.microsoft.com/office/drawing/2014/main" id="{44CE70DF-4250-8843-AB16-BEB853EC8A18}"/>
                    </a:ext>
                  </a:extLst>
                </p:cNvPr>
                <p:cNvSpPr/>
                <p:nvPr/>
              </p:nvSpPr>
              <p:spPr>
                <a:xfrm>
                  <a:off x="6349864" y="14507278"/>
                  <a:ext cx="605807" cy="64633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l-GR" sz="3600" i="1" dirty="0">
                            <a:latin typeface="Cambria Math" panose="02040503050406030204" pitchFamily="18" charset="0"/>
                            <a:ea typeface="Cambria Math" panose="02040503050406030204" pitchFamily="18" charset="0"/>
                            <a:cs typeface="Tahoma" panose="020B0604030504040204" pitchFamily="34" charset="0"/>
                          </a:rPr>
                          <m:t>𝛽</m:t>
                        </m:r>
                      </m:oMath>
                    </m:oMathPara>
                  </a14:m>
                  <a:endParaRPr lang="en-US" dirty="0"/>
                </a:p>
              </p:txBody>
            </p:sp>
          </mc:Choice>
          <mc:Fallback xmlns="">
            <p:sp>
              <p:nvSpPr>
                <p:cNvPr id="45" name="Rectangle 44">
                  <a:extLst>
                    <a:ext uri="{FF2B5EF4-FFF2-40B4-BE49-F238E27FC236}">
                      <a16:creationId xmlns:a16="http://schemas.microsoft.com/office/drawing/2014/main" id="{44CE70DF-4250-8843-AB16-BEB853EC8A18}"/>
                    </a:ext>
                  </a:extLst>
                </p:cNvPr>
                <p:cNvSpPr>
                  <a:spLocks noRot="1" noChangeAspect="1" noMove="1" noResize="1" noEditPoints="1" noAdjustHandles="1" noChangeArrowheads="1" noChangeShapeType="1" noTextEdit="1"/>
                </p:cNvSpPr>
                <p:nvPr/>
              </p:nvSpPr>
              <p:spPr>
                <a:xfrm>
                  <a:off x="6349864" y="14507278"/>
                  <a:ext cx="605807" cy="646331"/>
                </a:xfrm>
                <a:prstGeom prst="rect">
                  <a:avLst/>
                </a:prstGeom>
                <a:blipFill>
                  <a:blip r:embed="rId45"/>
                  <a:stretch>
                    <a:fillRect l="-8163" r="-6122" b="-230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0" name="TextBox 49">
                  <a:extLst>
                    <a:ext uri="{FF2B5EF4-FFF2-40B4-BE49-F238E27FC236}">
                      <a16:creationId xmlns:a16="http://schemas.microsoft.com/office/drawing/2014/main" id="{BD49FAC8-D2BF-9A40-9AB7-03BCDEF11BBC}"/>
                    </a:ext>
                  </a:extLst>
                </p:cNvPr>
                <p:cNvSpPr txBox="1"/>
                <p:nvPr/>
              </p:nvSpPr>
              <p:spPr>
                <a:xfrm>
                  <a:off x="7061733" y="15226326"/>
                  <a:ext cx="545726" cy="75052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groupChr>
                          <m:groupChrPr>
                            <m:chr m:val="→"/>
                            <m:pos m:val="top"/>
                            <m:ctrlPr>
                              <a:rPr lang="en-US" i="1" smtClean="0">
                                <a:latin typeface="Cambria Math" panose="02040503050406030204" pitchFamily="18" charset="0"/>
                              </a:rPr>
                            </m:ctrlPr>
                          </m:groupChrPr>
                          <m:e>
                            <m:sSub>
                              <m:sSubPr>
                                <m:ctrlPr>
                                  <a:rPr lang="en-US" i="1" smtClean="0">
                                    <a:latin typeface="Cambria Math" panose="02040503050406030204" pitchFamily="18" charset="0"/>
                                  </a:rPr>
                                </m:ctrlPr>
                              </m:sSubPr>
                              <m:e>
                                <m:r>
                                  <a:rPr lang="en-US" b="0" i="1" smtClean="0">
                                    <a:latin typeface="Cambria Math" panose="02040503050406030204" pitchFamily="18" charset="0"/>
                                  </a:rPr>
                                  <m:t>𝑢</m:t>
                                </m:r>
                              </m:e>
                              <m:sub>
                                <m:r>
                                  <a:rPr lang="fr-FR" sz="3600" i="1" dirty="0">
                                    <a:latin typeface="Cambria Math" panose="02040503050406030204" pitchFamily="18" charset="0"/>
                                    <a:ea typeface="Cambria Math" panose="02040503050406030204" pitchFamily="18" charset="0"/>
                                    <a:cs typeface="Tahoma" panose="020B0604030504040204" pitchFamily="34" charset="0"/>
                                  </a:rPr>
                                  <m:t>𝛼</m:t>
                                </m:r>
                              </m:sub>
                            </m:sSub>
                          </m:e>
                        </m:groupChr>
                      </m:oMath>
                    </m:oMathPara>
                  </a14:m>
                  <a:endParaRPr lang="en-US" dirty="0"/>
                </a:p>
              </p:txBody>
            </p:sp>
          </mc:Choice>
          <mc:Fallback xmlns="">
            <p:sp>
              <p:nvSpPr>
                <p:cNvPr id="50" name="TextBox 49">
                  <a:extLst>
                    <a:ext uri="{FF2B5EF4-FFF2-40B4-BE49-F238E27FC236}">
                      <a16:creationId xmlns:a16="http://schemas.microsoft.com/office/drawing/2014/main" id="{BD49FAC8-D2BF-9A40-9AB7-03BCDEF11BBC}"/>
                    </a:ext>
                  </a:extLst>
                </p:cNvPr>
                <p:cNvSpPr txBox="1">
                  <a:spLocks noRot="1" noChangeAspect="1" noMove="1" noResize="1" noEditPoints="1" noAdjustHandles="1" noChangeArrowheads="1" noChangeShapeType="1" noTextEdit="1"/>
                </p:cNvSpPr>
                <p:nvPr/>
              </p:nvSpPr>
              <p:spPr>
                <a:xfrm>
                  <a:off x="7061733" y="15226326"/>
                  <a:ext cx="545726" cy="750526"/>
                </a:xfrm>
                <a:prstGeom prst="rect">
                  <a:avLst/>
                </a:prstGeom>
                <a:blipFill>
                  <a:blip r:embed="rId46"/>
                  <a:stretch>
                    <a:fillRect l="-2273" b="-6667"/>
                  </a:stretch>
                </a:blipFill>
              </p:spPr>
              <p:txBody>
                <a:bodyPr/>
                <a:lstStyle/>
                <a:p>
                  <a:r>
                    <a:rPr lang="en-US">
                      <a:noFill/>
                    </a:rPr>
                    <a:t> </a:t>
                  </a:r>
                </a:p>
              </p:txBody>
            </p:sp>
          </mc:Fallback>
        </mc:AlternateContent>
      </p:grpSp>
      <p:sp>
        <p:nvSpPr>
          <p:cNvPr id="181" name="TextBox 180">
            <a:extLst>
              <a:ext uri="{FF2B5EF4-FFF2-40B4-BE49-F238E27FC236}">
                <a16:creationId xmlns:a16="http://schemas.microsoft.com/office/drawing/2014/main" id="{772B734D-BA27-E649-AF25-D49734802F8C}"/>
              </a:ext>
            </a:extLst>
          </p:cNvPr>
          <p:cNvSpPr txBox="1"/>
          <p:nvPr/>
        </p:nvSpPr>
        <p:spPr>
          <a:xfrm>
            <a:off x="34867798" y="13393107"/>
            <a:ext cx="11692203" cy="2308324"/>
          </a:xfrm>
          <a:prstGeom prst="rect">
            <a:avLst/>
          </a:prstGeom>
          <a:noFill/>
        </p:spPr>
        <p:txBody>
          <a:bodyPr wrap="square" rtlCol="0">
            <a:spAutoFit/>
          </a:bodyPr>
          <a:lstStyle>
            <a:defPPr>
              <a:defRPr lang="fr-FR"/>
            </a:defPPr>
            <a:lvl1pPr algn="just">
              <a:defRPr sz="3600">
                <a:latin typeface="Tahoma" panose="020B0604030504040204" pitchFamily="34" charset="0"/>
                <a:ea typeface="Tahoma" panose="020B0604030504040204" pitchFamily="34" charset="0"/>
                <a:cs typeface="Tahoma" panose="020B0604030504040204" pitchFamily="34" charset="0"/>
              </a:defRPr>
            </a:lvl1pPr>
          </a:lstStyle>
          <a:p>
            <a:r>
              <a:rPr lang="en-US" dirty="0"/>
              <a:t>All fuzzy spatial relations are combined in a grid containing value scores. An anatomical coherence score (ACS) is obtained for each fiber/cylinder integrating it on the grid.</a:t>
            </a:r>
          </a:p>
        </p:txBody>
      </p:sp>
      <p:sp>
        <p:nvSpPr>
          <p:cNvPr id="59" name="TextBox 58">
            <a:extLst>
              <a:ext uri="{FF2B5EF4-FFF2-40B4-BE49-F238E27FC236}">
                <a16:creationId xmlns:a16="http://schemas.microsoft.com/office/drawing/2014/main" id="{B3D8842A-9935-7244-9397-74DE9186B9AC}"/>
              </a:ext>
            </a:extLst>
          </p:cNvPr>
          <p:cNvSpPr txBox="1"/>
          <p:nvPr/>
        </p:nvSpPr>
        <p:spPr>
          <a:xfrm>
            <a:off x="16505758" y="9666213"/>
            <a:ext cx="12478273" cy="1200329"/>
          </a:xfrm>
          <a:prstGeom prst="rect">
            <a:avLst/>
          </a:prstGeom>
          <a:noFill/>
        </p:spPr>
        <p:txBody>
          <a:bodyPr wrap="square" rtlCol="0">
            <a:spAutoFit/>
          </a:bodyPr>
          <a:lstStyle/>
          <a:p>
            <a:pPr algn="just"/>
            <a:r>
              <a:rPr lang="en-US" sz="3600" dirty="0">
                <a:latin typeface="Tahoma" panose="020B0604030504040204" pitchFamily="34" charset="0"/>
                <a:ea typeface="Tahoma" panose="020B0604030504040204" pitchFamily="34" charset="0"/>
                <a:cs typeface="Tahoma" panose="020B0604030504040204" pitchFamily="34" charset="0"/>
              </a:rPr>
              <a:t>An anatomical coherence score (ACS) [2] is obtained for each fiber/cylinder in a conjunctive way.</a:t>
            </a:r>
          </a:p>
        </p:txBody>
      </p:sp>
      <p:sp>
        <p:nvSpPr>
          <p:cNvPr id="62" name="Rectangle 61">
            <a:extLst>
              <a:ext uri="{FF2B5EF4-FFF2-40B4-BE49-F238E27FC236}">
                <a16:creationId xmlns:a16="http://schemas.microsoft.com/office/drawing/2014/main" id="{2E3354B9-E4D2-8447-A650-FAB9E4E5C7DE}"/>
              </a:ext>
            </a:extLst>
          </p:cNvPr>
          <p:cNvSpPr/>
          <p:nvPr/>
        </p:nvSpPr>
        <p:spPr>
          <a:xfrm rot="16200000">
            <a:off x="21019052" y="34712326"/>
            <a:ext cx="559769" cy="369332"/>
          </a:xfrm>
          <a:prstGeom prst="rect">
            <a:avLst/>
          </a:prstGeom>
        </p:spPr>
        <p:txBody>
          <a:bodyPr wrap="none">
            <a:spAutoFit/>
          </a:bodyPr>
          <a:lstStyle/>
          <a:p>
            <a:r>
              <a:rPr lang="en-US" sz="1800" dirty="0">
                <a:latin typeface="Tahoma" panose="020B0604030504040204" pitchFamily="34" charset="0"/>
                <a:ea typeface="Tahoma" panose="020B0604030504040204" pitchFamily="34" charset="0"/>
                <a:cs typeface="Tahoma" panose="020B0604030504040204" pitchFamily="34" charset="0"/>
              </a:rPr>
              <a:t>[5] </a:t>
            </a:r>
            <a:endParaRPr lang="en-US" sz="2000" dirty="0"/>
          </a:p>
        </p:txBody>
      </p:sp>
      <mc:AlternateContent xmlns:mc="http://schemas.openxmlformats.org/markup-compatibility/2006" xmlns:a14="http://schemas.microsoft.com/office/drawing/2010/main">
        <mc:Choice Requires="a14">
          <p:sp>
            <p:nvSpPr>
              <p:cNvPr id="63" name="Rectangle 62">
                <a:extLst>
                  <a:ext uri="{FF2B5EF4-FFF2-40B4-BE49-F238E27FC236}">
                    <a16:creationId xmlns:a16="http://schemas.microsoft.com/office/drawing/2014/main" id="{72B16B18-08B1-DB4A-9E71-80D37701A68C}"/>
                  </a:ext>
                </a:extLst>
              </p:cNvPr>
              <p:cNvSpPr/>
              <p:nvPr/>
            </p:nvSpPr>
            <p:spPr>
              <a:xfrm>
                <a:off x="33477867" y="8299853"/>
                <a:ext cx="2081467" cy="116442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ctrlPr>
                            <a:rPr lang="el-GR" sz="3600" i="1" dirty="0">
                              <a:latin typeface="Cambria Math" panose="02040503050406030204" pitchFamily="18" charset="0"/>
                              <a:ea typeface="Cambria Math" panose="02040503050406030204" pitchFamily="18" charset="0"/>
                              <a:cs typeface="Tahoma" panose="020B0604030504040204" pitchFamily="34" charset="0"/>
                            </a:rPr>
                          </m:ctrlPr>
                        </m:fPr>
                        <m:num>
                          <m:r>
                            <m:rPr>
                              <m:nor/>
                            </m:rPr>
                            <a:rPr lang="fr-FR" sz="3600" i="1" dirty="0">
                              <a:latin typeface="Tahoma" panose="020B0604030504040204" pitchFamily="34" charset="0"/>
                              <a:ea typeface="Tahoma" panose="020B0604030504040204" pitchFamily="34" charset="0"/>
                              <a:cs typeface="Tahoma" panose="020B0604030504040204" pitchFamily="34" charset="0"/>
                            </a:rPr>
                            <m:t>1−2</m:t>
                          </m:r>
                          <m:sSub>
                            <m:sSubPr>
                              <m:ctrlPr>
                                <a:rPr lang="el-GR" sz="3600" i="1" dirty="0">
                                  <a:latin typeface="Cambria Math" panose="02040503050406030204" pitchFamily="18" charset="0"/>
                                  <a:ea typeface="Cambria Math" panose="02040503050406030204" pitchFamily="18" charset="0"/>
                                  <a:cs typeface="Tahoma" panose="020B0604030504040204" pitchFamily="34" charset="0"/>
                                </a:rPr>
                              </m:ctrlPr>
                            </m:sSubPr>
                            <m:e>
                              <m:r>
                                <a:rPr lang="el-GR" sz="3600" i="1" dirty="0">
                                  <a:latin typeface="Cambria Math" panose="02040503050406030204" pitchFamily="18" charset="0"/>
                                  <a:ea typeface="Cambria Math" panose="02040503050406030204" pitchFamily="18" charset="0"/>
                                  <a:cs typeface="Tahoma" panose="020B0604030504040204" pitchFamily="34" charset="0"/>
                                </a:rPr>
                                <m:t>𝛽</m:t>
                              </m:r>
                            </m:e>
                            <m:sub>
                              <m:r>
                                <a:rPr lang="fr-FR" sz="3600" i="1" dirty="0">
                                  <a:latin typeface="Cambria Math" panose="02040503050406030204" pitchFamily="18" charset="0"/>
                                  <a:ea typeface="Cambria Math" panose="02040503050406030204" pitchFamily="18" charset="0"/>
                                  <a:cs typeface="Tahoma" panose="020B0604030504040204" pitchFamily="34" charset="0"/>
                                </a:rPr>
                                <m:t>𝑚𝑖𝑛</m:t>
                              </m:r>
                            </m:sub>
                          </m:sSub>
                        </m:num>
                        <m:den>
                          <m:r>
                            <a:rPr lang="el-GR" sz="3600" i="1" dirty="0">
                              <a:latin typeface="Cambria Math" panose="02040503050406030204" pitchFamily="18" charset="0"/>
                              <a:ea typeface="Cambria Math" panose="02040503050406030204" pitchFamily="18" charset="0"/>
                              <a:cs typeface="Tahoma" panose="020B0604030504040204" pitchFamily="34" charset="0"/>
                            </a:rPr>
                            <m:t>𝜋</m:t>
                          </m:r>
                        </m:den>
                      </m:f>
                    </m:oMath>
                  </m:oMathPara>
                </a14:m>
                <a:endParaRPr lang="en-US" dirty="0"/>
              </a:p>
            </p:txBody>
          </p:sp>
        </mc:Choice>
        <mc:Fallback xmlns="">
          <p:sp>
            <p:nvSpPr>
              <p:cNvPr id="63" name="Rectangle 62">
                <a:extLst>
                  <a:ext uri="{FF2B5EF4-FFF2-40B4-BE49-F238E27FC236}">
                    <a16:creationId xmlns:a16="http://schemas.microsoft.com/office/drawing/2014/main" id="{72B16B18-08B1-DB4A-9E71-80D37701A68C}"/>
                  </a:ext>
                </a:extLst>
              </p:cNvPr>
              <p:cNvSpPr>
                <a:spLocks noRot="1" noChangeAspect="1" noMove="1" noResize="1" noEditPoints="1" noAdjustHandles="1" noChangeArrowheads="1" noChangeShapeType="1" noTextEdit="1"/>
              </p:cNvSpPr>
              <p:nvPr/>
            </p:nvSpPr>
            <p:spPr>
              <a:xfrm>
                <a:off x="33477867" y="8299853"/>
                <a:ext cx="2081467" cy="1164421"/>
              </a:xfrm>
              <a:prstGeom prst="rect">
                <a:avLst/>
              </a:prstGeom>
              <a:blipFill>
                <a:blip r:embed="rId47"/>
                <a:stretch>
                  <a:fillRect b="-3261"/>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70" name="TextBox 169">
                <a:extLst>
                  <a:ext uri="{FF2B5EF4-FFF2-40B4-BE49-F238E27FC236}">
                    <a16:creationId xmlns:a16="http://schemas.microsoft.com/office/drawing/2014/main" id="{15731712-3388-4940-8958-1226BEE3C683}"/>
                  </a:ext>
                </a:extLst>
              </p:cNvPr>
              <p:cNvSpPr txBox="1"/>
              <p:nvPr/>
            </p:nvSpPr>
            <p:spPr>
              <a:xfrm>
                <a:off x="21672289" y="11274927"/>
                <a:ext cx="3200107" cy="5539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600" i="1" dirty="0" smtClean="0">
                          <a:latin typeface="Cambria Math" panose="02040503050406030204" pitchFamily="18" charset="0"/>
                          <a:ea typeface="Tahoma" panose="020B0604030504040204" pitchFamily="34" charset="0"/>
                          <a:cs typeface="Tahoma" panose="020B0604030504040204" pitchFamily="34" charset="0"/>
                        </a:rPr>
                        <m:t>𝐴</m:t>
                      </m:r>
                      <m:r>
                        <a:rPr lang="en-US" sz="3600" b="0" i="1" dirty="0" smtClean="0">
                          <a:latin typeface="Cambria Math" panose="02040503050406030204" pitchFamily="18" charset="0"/>
                          <a:ea typeface="Tahoma" panose="020B0604030504040204" pitchFamily="34" charset="0"/>
                          <a:cs typeface="Tahoma" panose="020B0604030504040204" pitchFamily="34" charset="0"/>
                        </a:rPr>
                        <m:t>𝐶𝑆</m:t>
                      </m:r>
                      <m:r>
                        <a:rPr lang="en-US" sz="3600" b="0" i="1" dirty="0" smtClean="0">
                          <a:latin typeface="Cambria Math" panose="02040503050406030204" pitchFamily="18" charset="0"/>
                          <a:ea typeface="Tahoma" panose="020B0604030504040204" pitchFamily="34" charset="0"/>
                          <a:cs typeface="Tahoma" panose="020B0604030504040204" pitchFamily="34" charset="0"/>
                        </a:rPr>
                        <m:t>=</m:t>
                      </m:r>
                      <m:r>
                        <a:rPr lang="en-US" sz="3600" b="0" i="1" dirty="0" smtClean="0">
                          <a:latin typeface="Cambria Math" panose="02040503050406030204" pitchFamily="18" charset="0"/>
                          <a:ea typeface="Tahoma" panose="020B0604030504040204" pitchFamily="34" charset="0"/>
                          <a:cs typeface="Tahoma" panose="020B0604030504040204" pitchFamily="34" charset="0"/>
                        </a:rPr>
                        <m:t>𝐹𝑆</m:t>
                      </m:r>
                      <m:r>
                        <a:rPr lang="en-US" sz="3600" b="0" i="1" dirty="0" smtClean="0">
                          <a:latin typeface="Cambria Math" panose="02040503050406030204" pitchFamily="18" charset="0"/>
                          <a:ea typeface="Tahoma" panose="020B0604030504040204" pitchFamily="34" charset="0"/>
                          <a:cs typeface="Tahoma" panose="020B0604030504040204" pitchFamily="34" charset="0"/>
                        </a:rPr>
                        <m:t> ∗</m:t>
                      </m:r>
                      <m:r>
                        <a:rPr lang="en-US" sz="3600" b="0" i="1" dirty="0" smtClean="0">
                          <a:latin typeface="Cambria Math" panose="02040503050406030204" pitchFamily="18" charset="0"/>
                          <a:ea typeface="Tahoma" panose="020B0604030504040204" pitchFamily="34" charset="0"/>
                          <a:cs typeface="Tahoma" panose="020B0604030504040204" pitchFamily="34" charset="0"/>
                        </a:rPr>
                        <m:t>𝐸𝑃</m:t>
                      </m:r>
                    </m:oMath>
                  </m:oMathPara>
                </a14:m>
                <a:endParaRPr lang="fr-FR" sz="3600" dirty="0"/>
              </a:p>
            </p:txBody>
          </p:sp>
        </mc:Choice>
        <mc:Fallback>
          <p:sp>
            <p:nvSpPr>
              <p:cNvPr id="170" name="TextBox 169">
                <a:extLst>
                  <a:ext uri="{FF2B5EF4-FFF2-40B4-BE49-F238E27FC236}">
                    <a16:creationId xmlns:a16="http://schemas.microsoft.com/office/drawing/2014/main" id="{15731712-3388-4940-8958-1226BEE3C683}"/>
                  </a:ext>
                </a:extLst>
              </p:cNvPr>
              <p:cNvSpPr txBox="1">
                <a:spLocks noRot="1" noChangeAspect="1" noMove="1" noResize="1" noEditPoints="1" noAdjustHandles="1" noChangeArrowheads="1" noChangeShapeType="1" noTextEdit="1"/>
              </p:cNvSpPr>
              <p:nvPr/>
            </p:nvSpPr>
            <p:spPr>
              <a:xfrm>
                <a:off x="21672289" y="11274927"/>
                <a:ext cx="3200107" cy="553998"/>
              </a:xfrm>
              <a:prstGeom prst="rect">
                <a:avLst/>
              </a:prstGeom>
              <a:blipFill>
                <a:blip r:embed="rId48"/>
                <a:stretch>
                  <a:fillRect l="-1976" t="-6977" r="-1976" b="-39535"/>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83" name="TextBox 182">
                <a:extLst>
                  <a:ext uri="{FF2B5EF4-FFF2-40B4-BE49-F238E27FC236}">
                    <a16:creationId xmlns:a16="http://schemas.microsoft.com/office/drawing/2014/main" id="{FD7FD338-2878-2341-83AD-EB34F2BD473F}"/>
                  </a:ext>
                </a:extLst>
              </p:cNvPr>
              <p:cNvSpPr txBox="1"/>
              <p:nvPr/>
            </p:nvSpPr>
            <p:spPr>
              <a:xfrm>
                <a:off x="12975137" y="19493255"/>
                <a:ext cx="2814104" cy="612347"/>
              </a:xfrm>
              <a:prstGeom prst="rect">
                <a:avLst/>
              </a:prstGeom>
              <a:noFill/>
            </p:spPr>
            <p:txBody>
              <a:bodyPr wrap="none" lIns="0" tIns="0" rIns="0" bIns="0" rtlCol="0">
                <a:spAutoFit/>
              </a:bodyPr>
              <a:lstStyle/>
              <a:p>
                <a:pPr/>
                <a14:m>
                  <m:oMath xmlns:m="http://schemas.openxmlformats.org/officeDocument/2006/math">
                    <m:r>
                      <m:rPr>
                        <m:nor/>
                      </m:rPr>
                      <a:rPr lang="en-US" sz="2400" b="0" i="0" dirty="0" smtClean="0">
                        <a:latin typeface="Tahoma" panose="020B0604030504040204" pitchFamily="34" charset="0"/>
                        <a:ea typeface="Tahoma" panose="020B0604030504040204" pitchFamily="34" charset="0"/>
                        <a:cs typeface="Tahoma" panose="020B0604030504040204" pitchFamily="34" charset="0"/>
                      </a:rPr>
                      <m:t>EP</m:t>
                    </m:r>
                    <m:r>
                      <m:rPr>
                        <m:nor/>
                      </m:rPr>
                      <a:rPr lang="en-US" sz="2400" b="0" i="0" dirty="0" smtClean="0">
                        <a:latin typeface="Tahoma" panose="020B0604030504040204" pitchFamily="34" charset="0"/>
                        <a:ea typeface="Tahoma" panose="020B0604030504040204" pitchFamily="34" charset="0"/>
                        <a:cs typeface="Tahoma" panose="020B0604030504040204" pitchFamily="34" charset="0"/>
                      </a:rPr>
                      <m:t> = </m:t>
                    </m:r>
                    <m:sSub>
                      <m:sSubPr>
                        <m:ctrlPr>
                          <a:rPr lang="en-US" sz="2400" b="0" i="1" dirty="0" smtClean="0">
                            <a:latin typeface="Cambria Math" panose="02040503050406030204" pitchFamily="18" charset="0"/>
                            <a:ea typeface="Tahoma" panose="020B0604030504040204" pitchFamily="34" charset="0"/>
                            <a:cs typeface="Tahoma" panose="020B0604030504040204" pitchFamily="34" charset="0"/>
                          </a:rPr>
                        </m:ctrlPr>
                      </m:sSubPr>
                      <m:e>
                        <m:r>
                          <a:rPr lang="en-US" sz="2400" b="0" i="1" dirty="0" smtClean="0">
                            <a:latin typeface="Cambria Math" panose="02040503050406030204" pitchFamily="18" charset="0"/>
                            <a:ea typeface="Tahoma" panose="020B0604030504040204" pitchFamily="34" charset="0"/>
                            <a:cs typeface="Tahoma" panose="020B0604030504040204" pitchFamily="34" charset="0"/>
                          </a:rPr>
                          <m:t>𝑚𝑖𝑛</m:t>
                        </m:r>
                      </m:e>
                      <m:sub>
                        <m:r>
                          <a:rPr lang="en-US" sz="2400" b="0" i="1" dirty="0" smtClean="0">
                            <a:latin typeface="Cambria Math" panose="02040503050406030204" pitchFamily="18" charset="0"/>
                            <a:ea typeface="Tahoma" panose="020B0604030504040204" pitchFamily="34" charset="0"/>
                            <a:cs typeface="Tahoma" panose="020B0604030504040204" pitchFamily="34" charset="0"/>
                          </a:rPr>
                          <m:t>𝑟</m:t>
                        </m:r>
                        <m:r>
                          <a:rPr lang="en-US" sz="2400" b="0" i="1" dirty="0" smtClean="0">
                            <a:latin typeface="Cambria Math" panose="02040503050406030204" pitchFamily="18" charset="0"/>
                            <a:ea typeface="Cambria Math" panose="02040503050406030204" pitchFamily="18" charset="0"/>
                            <a:cs typeface="Tahoma" panose="020B0604030504040204" pitchFamily="34" charset="0"/>
                          </a:rPr>
                          <m:t>∈</m:t>
                        </m:r>
                        <m:r>
                          <a:rPr lang="en-US" sz="2400" b="0" i="1" dirty="0" smtClean="0">
                            <a:latin typeface="Cambria Math" panose="02040503050406030204" pitchFamily="18" charset="0"/>
                            <a:ea typeface="Cambria Math" panose="02040503050406030204" pitchFamily="18" charset="0"/>
                            <a:cs typeface="Tahoma" panose="020B0604030504040204" pitchFamily="34" charset="0"/>
                          </a:rPr>
                          <m:t>𝑅</m:t>
                        </m:r>
                      </m:sub>
                    </m:sSub>
                    <m:r>
                      <m:rPr>
                        <m:nor/>
                      </m:rPr>
                      <a:rPr lang="en-US" sz="2400" b="0" i="0" dirty="0" smtClean="0">
                        <a:latin typeface="Tahoma" panose="020B0604030504040204" pitchFamily="34" charset="0"/>
                        <a:ea typeface="Tahoma" panose="020B0604030504040204" pitchFamily="34" charset="0"/>
                        <a:cs typeface="Tahoma" panose="020B0604030504040204" pitchFamily="34" charset="0"/>
                      </a:rPr>
                      <m:t>(</m:t>
                    </m:r>
                    <m:sSup>
                      <m:sSupPr>
                        <m:ctrlPr>
                          <a:rPr lang="en-US" sz="2400" b="0" i="1" dirty="0" smtClean="0">
                            <a:latin typeface="Cambria Math" panose="02040503050406030204" pitchFamily="18" charset="0"/>
                            <a:ea typeface="Tahoma" panose="020B0604030504040204" pitchFamily="34" charset="0"/>
                            <a:cs typeface="Tahoma" panose="020B0604030504040204" pitchFamily="34" charset="0"/>
                          </a:rPr>
                        </m:ctrlPr>
                      </m:sSupPr>
                      <m:e>
                        <m:r>
                          <a:rPr lang="en-US" sz="2400" b="0" i="1" dirty="0" smtClean="0">
                            <a:latin typeface="Cambria Math" panose="02040503050406030204" pitchFamily="18" charset="0"/>
                            <a:ea typeface="Tahoma" panose="020B0604030504040204" pitchFamily="34" charset="0"/>
                            <a:cs typeface="Tahoma" panose="020B0604030504040204" pitchFamily="34" charset="0"/>
                          </a:rPr>
                          <m:t>𝑒</m:t>
                        </m:r>
                      </m:e>
                      <m:sup>
                        <m:f>
                          <m:fPr>
                            <m:ctrlPr>
                              <a:rPr lang="en-US" sz="2400" b="0" i="1" dirty="0" smtClean="0">
                                <a:latin typeface="Cambria Math" panose="02040503050406030204" pitchFamily="18" charset="0"/>
                                <a:ea typeface="Tahoma" panose="020B0604030504040204" pitchFamily="34" charset="0"/>
                                <a:cs typeface="Tahoma" panose="020B0604030504040204" pitchFamily="34" charset="0"/>
                              </a:rPr>
                            </m:ctrlPr>
                          </m:fPr>
                          <m:num>
                            <m:sSubSup>
                              <m:sSubSupPr>
                                <m:ctrlPr>
                                  <a:rPr lang="en-US" sz="2400" b="0" i="1" dirty="0" smtClean="0">
                                    <a:latin typeface="Cambria Math" panose="02040503050406030204" pitchFamily="18" charset="0"/>
                                    <a:ea typeface="Tahoma" panose="020B0604030504040204" pitchFamily="34" charset="0"/>
                                    <a:cs typeface="Tahoma" panose="020B0604030504040204" pitchFamily="34" charset="0"/>
                                  </a:rPr>
                                </m:ctrlPr>
                              </m:sSubSupPr>
                              <m:e>
                                <m:d>
                                  <m:dPr>
                                    <m:begChr m:val="‖"/>
                                    <m:endChr m:val="‖"/>
                                    <m:ctrlPr>
                                      <a:rPr lang="en-US" sz="2400" b="0" i="1" dirty="0" smtClean="0">
                                        <a:latin typeface="Cambria Math" panose="02040503050406030204" pitchFamily="18" charset="0"/>
                                        <a:ea typeface="Tahoma" panose="020B0604030504040204" pitchFamily="34" charset="0"/>
                                        <a:cs typeface="Tahoma" panose="020B0604030504040204" pitchFamily="34" charset="0"/>
                                      </a:rPr>
                                    </m:ctrlPr>
                                  </m:dPr>
                                  <m:e>
                                    <m:r>
                                      <a:rPr lang="en-US" sz="2400" b="0" i="1" dirty="0" smtClean="0">
                                        <a:latin typeface="Cambria Math" panose="02040503050406030204" pitchFamily="18" charset="0"/>
                                        <a:ea typeface="Tahoma" panose="020B0604030504040204" pitchFamily="34" charset="0"/>
                                        <a:cs typeface="Tahoma" panose="020B0604030504040204" pitchFamily="34" charset="0"/>
                                      </a:rPr>
                                      <m:t>𝑓</m:t>
                                    </m:r>
                                    <m:r>
                                      <a:rPr lang="en-US" sz="2400" b="0" i="1" dirty="0" smtClean="0">
                                        <a:latin typeface="Cambria Math" panose="02040503050406030204" pitchFamily="18" charset="0"/>
                                        <a:ea typeface="Tahoma" panose="020B0604030504040204" pitchFamily="34" charset="0"/>
                                        <a:cs typeface="Tahoma" panose="020B0604030504040204" pitchFamily="34" charset="0"/>
                                      </a:rPr>
                                      <m:t>−</m:t>
                                    </m:r>
                                    <m:r>
                                      <a:rPr lang="en-US" sz="2400" b="0" i="1" dirty="0" smtClean="0">
                                        <a:latin typeface="Cambria Math" panose="02040503050406030204" pitchFamily="18" charset="0"/>
                                        <a:ea typeface="Tahoma" panose="020B0604030504040204" pitchFamily="34" charset="0"/>
                                        <a:cs typeface="Tahoma" panose="020B0604030504040204" pitchFamily="34" charset="0"/>
                                      </a:rPr>
                                      <m:t>𝑟</m:t>
                                    </m:r>
                                  </m:e>
                                </m:d>
                              </m:e>
                              <m:sub>
                                <m:r>
                                  <a:rPr lang="en-US" sz="2400" b="0" i="1" dirty="0" smtClean="0">
                                    <a:latin typeface="Cambria Math" panose="02040503050406030204" pitchFamily="18" charset="0"/>
                                    <a:ea typeface="Tahoma" panose="020B0604030504040204" pitchFamily="34" charset="0"/>
                                    <a:cs typeface="Tahoma" panose="020B0604030504040204" pitchFamily="34" charset="0"/>
                                  </a:rPr>
                                  <m:t>2</m:t>
                                </m:r>
                              </m:sub>
                              <m:sup>
                                <m:r>
                                  <a:rPr lang="en-US" sz="2400" b="0" i="1" dirty="0" smtClean="0">
                                    <a:latin typeface="Cambria Math" panose="02040503050406030204" pitchFamily="18" charset="0"/>
                                    <a:ea typeface="Tahoma" panose="020B0604030504040204" pitchFamily="34" charset="0"/>
                                    <a:cs typeface="Tahoma" panose="020B0604030504040204" pitchFamily="34" charset="0"/>
                                  </a:rPr>
                                  <m:t>2</m:t>
                                </m:r>
                              </m:sup>
                            </m:sSubSup>
                          </m:num>
                          <m:den>
                            <m:sSup>
                              <m:sSupPr>
                                <m:ctrlPr>
                                  <a:rPr lang="en-US" sz="2400" b="0" i="1" dirty="0" smtClean="0">
                                    <a:latin typeface="Cambria Math" panose="02040503050406030204" pitchFamily="18" charset="0"/>
                                    <a:ea typeface="Tahoma" panose="020B0604030504040204" pitchFamily="34" charset="0"/>
                                    <a:cs typeface="Tahoma" panose="020B0604030504040204" pitchFamily="34" charset="0"/>
                                  </a:rPr>
                                </m:ctrlPr>
                              </m:sSupPr>
                              <m:e>
                                <m:r>
                                  <a:rPr lang="en-US" sz="2400" b="0" i="1" dirty="0" smtClean="0">
                                    <a:latin typeface="Cambria Math" panose="02040503050406030204" pitchFamily="18" charset="0"/>
                                    <a:ea typeface="Cambria Math" panose="02040503050406030204" pitchFamily="18" charset="0"/>
                                    <a:cs typeface="Tahoma" panose="020B0604030504040204" pitchFamily="34" charset="0"/>
                                  </a:rPr>
                                  <m:t>𝜆</m:t>
                                </m:r>
                              </m:e>
                              <m:sup>
                                <m:r>
                                  <a:rPr lang="en-US" sz="2400" b="0" i="1" dirty="0" smtClean="0">
                                    <a:latin typeface="Cambria Math" panose="02040503050406030204" pitchFamily="18" charset="0"/>
                                    <a:ea typeface="Tahoma" panose="020B0604030504040204" pitchFamily="34" charset="0"/>
                                    <a:cs typeface="Tahoma" panose="020B0604030504040204" pitchFamily="34" charset="0"/>
                                  </a:rPr>
                                  <m:t>2</m:t>
                                </m:r>
                              </m:sup>
                            </m:sSup>
                          </m:den>
                        </m:f>
                      </m:sup>
                    </m:sSup>
                  </m:oMath>
                </a14:m>
                <a:r>
                  <a:rPr lang="fr-FR" sz="2800" dirty="0"/>
                  <a:t>)</a:t>
                </a:r>
              </a:p>
            </p:txBody>
          </p:sp>
        </mc:Choice>
        <mc:Fallback>
          <p:sp>
            <p:nvSpPr>
              <p:cNvPr id="183" name="TextBox 182">
                <a:extLst>
                  <a:ext uri="{FF2B5EF4-FFF2-40B4-BE49-F238E27FC236}">
                    <a16:creationId xmlns:a16="http://schemas.microsoft.com/office/drawing/2014/main" id="{FD7FD338-2878-2341-83AD-EB34F2BD473F}"/>
                  </a:ext>
                </a:extLst>
              </p:cNvPr>
              <p:cNvSpPr txBox="1">
                <a:spLocks noRot="1" noChangeAspect="1" noMove="1" noResize="1" noEditPoints="1" noAdjustHandles="1" noChangeArrowheads="1" noChangeShapeType="1" noTextEdit="1"/>
              </p:cNvSpPr>
              <p:nvPr/>
            </p:nvSpPr>
            <p:spPr>
              <a:xfrm>
                <a:off x="12975137" y="19493255"/>
                <a:ext cx="2814104" cy="612347"/>
              </a:xfrm>
              <a:prstGeom prst="rect">
                <a:avLst/>
              </a:prstGeom>
              <a:blipFill>
                <a:blip r:embed="rId49"/>
                <a:stretch>
                  <a:fillRect l="-4054" r="-6757" b="-34694"/>
                </a:stretch>
              </a:blipFill>
            </p:spPr>
            <p:txBody>
              <a:bodyPr/>
              <a:lstStyle/>
              <a:p>
                <a:r>
                  <a:rPr lang="en-US">
                    <a:noFill/>
                  </a:rPr>
                  <a:t> </a:t>
                </a:r>
              </a:p>
            </p:txBody>
          </p:sp>
        </mc:Fallback>
      </mc:AlternateContent>
      <p:sp>
        <p:nvSpPr>
          <p:cNvPr id="11" name="TextBox 10">
            <a:extLst>
              <a:ext uri="{FF2B5EF4-FFF2-40B4-BE49-F238E27FC236}">
                <a16:creationId xmlns:a16="http://schemas.microsoft.com/office/drawing/2014/main" id="{069A511D-2FCE-BD45-8A41-5C87B4915009}"/>
              </a:ext>
            </a:extLst>
          </p:cNvPr>
          <p:cNvSpPr txBox="1"/>
          <p:nvPr/>
        </p:nvSpPr>
        <p:spPr>
          <a:xfrm>
            <a:off x="10611140" y="19549881"/>
            <a:ext cx="2294218" cy="627864"/>
          </a:xfrm>
          <a:prstGeom prst="rect">
            <a:avLst/>
          </a:prstGeom>
          <a:noFill/>
        </p:spPr>
        <p:txBody>
          <a:bodyPr wrap="none" rtlCol="0">
            <a:spAutoFit/>
          </a:bodyPr>
          <a:lstStyle/>
          <a:p>
            <a:r>
              <a:rPr lang="en-US" dirty="0"/>
              <a:t>Endpoints:</a:t>
            </a:r>
          </a:p>
        </p:txBody>
      </p:sp>
      <p:sp>
        <p:nvSpPr>
          <p:cNvPr id="184" name="TextBox 183">
            <a:extLst>
              <a:ext uri="{FF2B5EF4-FFF2-40B4-BE49-F238E27FC236}">
                <a16:creationId xmlns:a16="http://schemas.microsoft.com/office/drawing/2014/main" id="{58A19698-6139-8C47-90C3-E99FC26EB51D}"/>
              </a:ext>
            </a:extLst>
          </p:cNvPr>
          <p:cNvSpPr txBox="1"/>
          <p:nvPr/>
        </p:nvSpPr>
        <p:spPr>
          <a:xfrm>
            <a:off x="736006" y="19555722"/>
            <a:ext cx="2417650" cy="627864"/>
          </a:xfrm>
          <a:prstGeom prst="rect">
            <a:avLst/>
          </a:prstGeom>
          <a:noFill/>
        </p:spPr>
        <p:txBody>
          <a:bodyPr wrap="none" rtlCol="0">
            <a:spAutoFit/>
          </a:bodyPr>
          <a:lstStyle/>
          <a:p>
            <a:r>
              <a:rPr lang="en-US" dirty="0"/>
              <a:t>Directional:</a:t>
            </a:r>
          </a:p>
        </p:txBody>
      </p:sp>
    </p:spTree>
  </p:cSld>
  <p:clrMapOvr>
    <a:masterClrMapping/>
  </p:clrMapOvr>
</p:sld>
</file>

<file path=ppt/theme/theme1.xml><?xml version="1.0" encoding="utf-8"?>
<a:theme xmlns:a="http://schemas.openxmlformats.org/drawingml/2006/main" name="Telecom_ParisTech_Poster_recherche">
  <a:themeElements>
    <a:clrScheme name="Institut-TELECOM-Poster-Mode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Institut-TELECOM-Poster-Modele">
      <a:majorFont>
        <a:latin typeface="Arial Bold"/>
        <a:ea typeface="ヒラギノ角ゴ Pro W3"/>
        <a:cs typeface="ヒラギノ角ゴ Pro W3"/>
      </a:majorFont>
      <a:minorFont>
        <a:latin typeface="Arial"/>
        <a:ea typeface="ヒラギノ角ゴ Pro W3"/>
        <a:cs typeface="ヒラギノ角ゴ Pro W3"/>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fr-FR" sz="2400" b="0" i="0" u="none" strike="noStrike" cap="none" normalizeH="0" baseline="0">
            <a:ln>
              <a:noFill/>
            </a:ln>
            <a:solidFill>
              <a:schemeClr val="tx1"/>
            </a:solidFill>
            <a:effectLst/>
            <a:latin typeface="Arial" charset="0"/>
            <a:ea typeface="ヒラギノ角ゴ Pro W3" charset="-128"/>
            <a:cs typeface="ヒラギノ角ゴ Pro W3"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fr-FR" sz="2400" b="0" i="0" u="none" strike="noStrike" cap="none" normalizeH="0" baseline="0">
            <a:ln>
              <a:noFill/>
            </a:ln>
            <a:solidFill>
              <a:schemeClr val="tx1"/>
            </a:solidFill>
            <a:effectLst/>
            <a:latin typeface="Arial" charset="0"/>
            <a:ea typeface="ヒラギノ角ゴ Pro W3" charset="-128"/>
            <a:cs typeface="ヒラギノ角ゴ Pro W3" charset="-128"/>
          </a:defRPr>
        </a:defPPr>
      </a:lstStyle>
    </a:lnDef>
  </a:objectDefaults>
  <a:extraClrSchemeLst>
    <a:extraClrScheme>
      <a:clrScheme name="Institut-TELECOM-Poster-Mode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Institut-TELECOM-Poster-Model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Institut-TELECOM-Poster-Model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Institut-TELECOM-Poster-Model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Institut-TELECOM-Poster-Model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Institut-TELECOM-Poster-Model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Institut-TELECOM-Poster-Modele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Institut-TELECOM-Poster-Model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Institut-TELECOM-Poster-Model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Institut-TELECOM-Poster-Model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Institut-TELECOM-Poster-Model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Institut-TELECOM-Poster-Model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hèm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Telecom_ParisTech_Poster_recherche.potx</Template>
  <TotalTime>6025</TotalTime>
  <Words>1125</Words>
  <Application>Microsoft Macintosh PowerPoint</Application>
  <PresentationFormat>Custom</PresentationFormat>
  <Paragraphs>99</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ヒラギノ角ゴ Pro W3</vt:lpstr>
      <vt:lpstr>Arial</vt:lpstr>
      <vt:lpstr>Arial Bold</vt:lpstr>
      <vt:lpstr>Cambria Math</vt:lpstr>
      <vt:lpstr>Helvetica</vt:lpstr>
      <vt:lpstr>Tahoma</vt:lpstr>
      <vt:lpstr>Telecom_ParisTech_Poster_recherche</vt:lpstr>
      <vt:lpstr>White Matter Multi-Resolution Segmentation Using Fuzzy Set Theory</vt:lpstr>
    </vt:vector>
  </TitlesOfParts>
  <Company>Implica</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Progressive Brain Tractograms</dc:title>
  <dc:creator>IMT;Corentin MERCIER</dc:creator>
  <cp:lastModifiedBy>Microsoft Office User</cp:lastModifiedBy>
  <cp:revision>237</cp:revision>
  <cp:lastPrinted>2019-03-26T14:51:31Z</cp:lastPrinted>
  <dcterms:created xsi:type="dcterms:W3CDTF">2012-02-29T16:02:41Z</dcterms:created>
  <dcterms:modified xsi:type="dcterms:W3CDTF">2019-03-26T15:12:32Z</dcterms:modified>
</cp:coreProperties>
</file>

<file path=docProps/thumbnail.jpeg>
</file>